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732" r:id="rId2"/>
  </p:sldMasterIdLst>
  <p:notesMasterIdLst>
    <p:notesMasterId r:id="rId11"/>
  </p:notesMasterIdLst>
  <p:handoutMasterIdLst>
    <p:handoutMasterId r:id="rId12"/>
  </p:handoutMasterIdLst>
  <p:sldIdLst>
    <p:sldId id="415" r:id="rId3"/>
    <p:sldId id="408" r:id="rId4"/>
    <p:sldId id="409" r:id="rId5"/>
    <p:sldId id="405" r:id="rId6"/>
    <p:sldId id="407" r:id="rId7"/>
    <p:sldId id="413" r:id="rId8"/>
    <p:sldId id="410" r:id="rId9"/>
    <p:sldId id="414" r:id="rId10"/>
  </p:sldIdLst>
  <p:sldSz cx="9144000" cy="6858000" type="letter"/>
  <p:notesSz cx="7099300" cy="10234613"/>
  <p:defaultTextStyle>
    <a:defPPr>
      <a:defRPr lang="en-US"/>
    </a:defPPr>
    <a:lvl1pPr algn="l" rtl="0" eaLnBrk="0" fontAlgn="base" hangingPunct="0">
      <a:spcBef>
        <a:spcPct val="0"/>
      </a:spcBef>
      <a:spcAft>
        <a:spcPct val="0"/>
      </a:spcAft>
      <a:defRPr sz="2000" b="1"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2000" b="1"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2000" b="1"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2000" b="1"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2000" b="1" kern="1200">
        <a:solidFill>
          <a:schemeClr val="tx1"/>
        </a:solidFill>
        <a:latin typeface="Arial" panose="020B0604020202020204" pitchFamily="34" charset="0"/>
        <a:ea typeface="+mn-ea"/>
        <a:cs typeface="+mn-cs"/>
      </a:defRPr>
    </a:lvl5pPr>
    <a:lvl6pPr marL="2286000" algn="l" defTabSz="914400" rtl="0" eaLnBrk="1" latinLnBrk="0" hangingPunct="1">
      <a:defRPr sz="2000" b="1" kern="1200">
        <a:solidFill>
          <a:schemeClr val="tx1"/>
        </a:solidFill>
        <a:latin typeface="Arial" panose="020B0604020202020204" pitchFamily="34" charset="0"/>
        <a:ea typeface="+mn-ea"/>
        <a:cs typeface="+mn-cs"/>
      </a:defRPr>
    </a:lvl6pPr>
    <a:lvl7pPr marL="2743200" algn="l" defTabSz="914400" rtl="0" eaLnBrk="1" latinLnBrk="0" hangingPunct="1">
      <a:defRPr sz="2000" b="1" kern="1200">
        <a:solidFill>
          <a:schemeClr val="tx1"/>
        </a:solidFill>
        <a:latin typeface="Arial" panose="020B0604020202020204" pitchFamily="34" charset="0"/>
        <a:ea typeface="+mn-ea"/>
        <a:cs typeface="+mn-cs"/>
      </a:defRPr>
    </a:lvl7pPr>
    <a:lvl8pPr marL="3200400" algn="l" defTabSz="914400" rtl="0" eaLnBrk="1" latinLnBrk="0" hangingPunct="1">
      <a:defRPr sz="2000" b="1" kern="1200">
        <a:solidFill>
          <a:schemeClr val="tx1"/>
        </a:solidFill>
        <a:latin typeface="Arial" panose="020B0604020202020204" pitchFamily="34" charset="0"/>
        <a:ea typeface="+mn-ea"/>
        <a:cs typeface="+mn-cs"/>
      </a:defRPr>
    </a:lvl8pPr>
    <a:lvl9pPr marL="3657600" algn="l" defTabSz="914400" rtl="0" eaLnBrk="1" latinLnBrk="0" hangingPunct="1">
      <a:defRPr sz="2000"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15">
          <p15:clr>
            <a:srgbClr val="A4A3A4"/>
          </p15:clr>
        </p15:guide>
        <p15:guide id="2" pos="2880">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E8EA"/>
    <a:srgbClr val="E5E4E8"/>
    <a:srgbClr val="E4E5E8"/>
    <a:srgbClr val="600000"/>
    <a:srgbClr val="FF0000"/>
    <a:srgbClr val="FF6600"/>
    <a:srgbClr val="FFD831"/>
    <a:srgbClr val="F3BA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45" autoAdjust="0"/>
    <p:restoredTop sz="97306" autoAdjust="0"/>
  </p:normalViewPr>
  <p:slideViewPr>
    <p:cSldViewPr snapToGrid="0">
      <p:cViewPr varScale="1">
        <p:scale>
          <a:sx n="96" d="100"/>
          <a:sy n="96" d="100"/>
        </p:scale>
        <p:origin x="972" y="90"/>
      </p:cViewPr>
      <p:guideLst>
        <p:guide orient="horz" pos="2115"/>
        <p:guide pos="2880"/>
      </p:guideLst>
    </p:cSldViewPr>
  </p:slideViewPr>
  <p:notesTextViewPr>
    <p:cViewPr>
      <p:scale>
        <a:sx n="100" d="100"/>
        <a:sy n="100" d="100"/>
      </p:scale>
      <p:origin x="0" y="0"/>
    </p:cViewPr>
  </p:notesTextViewPr>
  <p:sorterViewPr>
    <p:cViewPr>
      <p:scale>
        <a:sx n="75" d="100"/>
        <a:sy n="75" d="100"/>
      </p:scale>
      <p:origin x="0" y="468"/>
    </p:cViewPr>
  </p:sorterViewPr>
  <p:notesViewPr>
    <p:cSldViewPr snapToGrid="0">
      <p:cViewPr varScale="1">
        <p:scale>
          <a:sx n="96" d="100"/>
          <a:sy n="96" d="100"/>
        </p:scale>
        <p:origin x="-2646" y="-120"/>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7585" tIns="48792" rIns="97585" bIns="48792" numCol="1" anchor="t" anchorCtr="0" compatLnSpc="1">
            <a:prstTxWarp prst="textNoShape">
              <a:avLst/>
            </a:prstTxWarp>
          </a:bodyPr>
          <a:lstStyle>
            <a:lvl1pPr defTabSz="976313" eaLnBrk="1" hangingPunct="1">
              <a:defRPr sz="1300" b="0">
                <a:latin typeface="Arial" charset="0"/>
              </a:defRPr>
            </a:lvl1pPr>
          </a:lstStyle>
          <a:p>
            <a:pPr>
              <a:defRPr/>
            </a:pPr>
            <a:endParaRPr lang="en-US"/>
          </a:p>
        </p:txBody>
      </p:sp>
      <p:sp>
        <p:nvSpPr>
          <p:cNvPr id="5123" name="Rectangle 3"/>
          <p:cNvSpPr>
            <a:spLocks noGrp="1" noChangeArrowheads="1"/>
          </p:cNvSpPr>
          <p:nvPr>
            <p:ph type="dt" sz="quarter" idx="1"/>
          </p:nvPr>
        </p:nvSpPr>
        <p:spPr bwMode="auto">
          <a:xfrm>
            <a:off x="4021138" y="0"/>
            <a:ext cx="3076575" cy="511175"/>
          </a:xfrm>
          <a:prstGeom prst="rect">
            <a:avLst/>
          </a:prstGeom>
          <a:noFill/>
          <a:ln w="9525">
            <a:noFill/>
            <a:miter lim="800000"/>
            <a:headEnd/>
            <a:tailEnd/>
          </a:ln>
          <a:effectLst/>
        </p:spPr>
        <p:txBody>
          <a:bodyPr vert="horz" wrap="square" lIns="97585" tIns="48792" rIns="97585" bIns="48792" numCol="1" anchor="t" anchorCtr="0" compatLnSpc="1">
            <a:prstTxWarp prst="textNoShape">
              <a:avLst/>
            </a:prstTxWarp>
          </a:bodyPr>
          <a:lstStyle>
            <a:lvl1pPr algn="r" defTabSz="976313" eaLnBrk="1" hangingPunct="1">
              <a:defRPr sz="1300" b="0">
                <a:latin typeface="Arial" charset="0"/>
              </a:defRPr>
            </a:lvl1pPr>
          </a:lstStyle>
          <a:p>
            <a:pPr>
              <a:defRPr/>
            </a:pPr>
            <a:endParaRPr lang="en-US"/>
          </a:p>
        </p:txBody>
      </p:sp>
      <p:sp>
        <p:nvSpPr>
          <p:cNvPr id="5124" name="Rectangle 4"/>
          <p:cNvSpPr>
            <a:spLocks noGrp="1" noChangeArrowheads="1"/>
          </p:cNvSpPr>
          <p:nvPr>
            <p:ph type="ftr" sz="quarter" idx="2"/>
          </p:nvPr>
        </p:nvSpPr>
        <p:spPr bwMode="auto">
          <a:xfrm>
            <a:off x="0" y="9721850"/>
            <a:ext cx="3076575" cy="511175"/>
          </a:xfrm>
          <a:prstGeom prst="rect">
            <a:avLst/>
          </a:prstGeom>
          <a:noFill/>
          <a:ln w="9525">
            <a:noFill/>
            <a:miter lim="800000"/>
            <a:headEnd/>
            <a:tailEnd/>
          </a:ln>
          <a:effectLst/>
        </p:spPr>
        <p:txBody>
          <a:bodyPr vert="horz" wrap="square" lIns="97585" tIns="48792" rIns="97585" bIns="48792" numCol="1" anchor="b" anchorCtr="0" compatLnSpc="1">
            <a:prstTxWarp prst="textNoShape">
              <a:avLst/>
            </a:prstTxWarp>
          </a:bodyPr>
          <a:lstStyle>
            <a:lvl1pPr defTabSz="976313" eaLnBrk="1" hangingPunct="1">
              <a:defRPr sz="1300" b="0">
                <a:latin typeface="Arial" charset="0"/>
              </a:defRPr>
            </a:lvl1pPr>
          </a:lstStyle>
          <a:p>
            <a:pPr>
              <a:defRPr/>
            </a:pPr>
            <a:endParaRPr lang="en-US"/>
          </a:p>
        </p:txBody>
      </p:sp>
      <p:sp>
        <p:nvSpPr>
          <p:cNvPr id="5125" name="Rectangle 5"/>
          <p:cNvSpPr>
            <a:spLocks noGrp="1" noChangeArrowheads="1"/>
          </p:cNvSpPr>
          <p:nvPr>
            <p:ph type="sldNum" sz="quarter" idx="3"/>
          </p:nvPr>
        </p:nvSpPr>
        <p:spPr bwMode="auto">
          <a:xfrm>
            <a:off x="4021138" y="9721850"/>
            <a:ext cx="3076575" cy="511175"/>
          </a:xfrm>
          <a:prstGeom prst="rect">
            <a:avLst/>
          </a:prstGeom>
          <a:noFill/>
          <a:ln w="9525">
            <a:noFill/>
            <a:miter lim="800000"/>
            <a:headEnd/>
            <a:tailEnd/>
          </a:ln>
          <a:effectLst/>
        </p:spPr>
        <p:txBody>
          <a:bodyPr vert="horz" wrap="square" lIns="97585" tIns="48792" rIns="97585" bIns="48792" numCol="1" anchor="b" anchorCtr="0" compatLnSpc="1">
            <a:prstTxWarp prst="textNoShape">
              <a:avLst/>
            </a:prstTxWarp>
          </a:bodyPr>
          <a:lstStyle>
            <a:lvl1pPr algn="r" defTabSz="976313" eaLnBrk="1" hangingPunct="1">
              <a:defRPr sz="1300" b="0"/>
            </a:lvl1pPr>
          </a:lstStyle>
          <a:p>
            <a:pPr>
              <a:defRPr/>
            </a:pPr>
            <a:fld id="{9C96CD71-D2DB-4689-BCAC-6FB6A9F49201}" type="slidenum">
              <a:rPr lang="en-US" altLang="sv-SE"/>
              <a:pPr>
                <a:defRPr/>
              </a:pPr>
              <a:t>‹#›</a:t>
            </a:fld>
            <a:endParaRPr lang="en-US" altLang="sv-S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7634"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7585" tIns="48792" rIns="97585" bIns="48792" numCol="1" anchor="t" anchorCtr="0" compatLnSpc="1">
            <a:prstTxWarp prst="textNoShape">
              <a:avLst/>
            </a:prstTxWarp>
          </a:bodyPr>
          <a:lstStyle>
            <a:lvl1pPr defTabSz="976313" eaLnBrk="1" hangingPunct="1">
              <a:defRPr sz="1300" b="0">
                <a:latin typeface="Arial" charset="0"/>
              </a:defRPr>
            </a:lvl1pPr>
          </a:lstStyle>
          <a:p>
            <a:pPr>
              <a:defRPr/>
            </a:pPr>
            <a:endParaRPr lang="en-US"/>
          </a:p>
        </p:txBody>
      </p:sp>
      <p:sp>
        <p:nvSpPr>
          <p:cNvPr id="197635" name="Rectangle 3"/>
          <p:cNvSpPr>
            <a:spLocks noGrp="1" noChangeArrowheads="1"/>
          </p:cNvSpPr>
          <p:nvPr>
            <p:ph type="dt" idx="1"/>
          </p:nvPr>
        </p:nvSpPr>
        <p:spPr bwMode="auto">
          <a:xfrm>
            <a:off x="4021138" y="0"/>
            <a:ext cx="3076575" cy="511175"/>
          </a:xfrm>
          <a:prstGeom prst="rect">
            <a:avLst/>
          </a:prstGeom>
          <a:noFill/>
          <a:ln w="9525">
            <a:noFill/>
            <a:miter lim="800000"/>
            <a:headEnd/>
            <a:tailEnd/>
          </a:ln>
          <a:effectLst/>
        </p:spPr>
        <p:txBody>
          <a:bodyPr vert="horz" wrap="square" lIns="97585" tIns="48792" rIns="97585" bIns="48792" numCol="1" anchor="t" anchorCtr="0" compatLnSpc="1">
            <a:prstTxWarp prst="textNoShape">
              <a:avLst/>
            </a:prstTxWarp>
          </a:bodyPr>
          <a:lstStyle>
            <a:lvl1pPr algn="r" defTabSz="976313" eaLnBrk="1" hangingPunct="1">
              <a:defRPr sz="1300" b="0">
                <a:latin typeface="Arial"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990600" y="768350"/>
            <a:ext cx="5118100" cy="38385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7637" name="Rectangle 5"/>
          <p:cNvSpPr>
            <a:spLocks noGrp="1" noChangeArrowheads="1"/>
          </p:cNvSpPr>
          <p:nvPr>
            <p:ph type="body" sz="quarter" idx="3"/>
          </p:nvPr>
        </p:nvSpPr>
        <p:spPr bwMode="auto">
          <a:xfrm>
            <a:off x="709613" y="4862513"/>
            <a:ext cx="5680075" cy="4603750"/>
          </a:xfrm>
          <a:prstGeom prst="rect">
            <a:avLst/>
          </a:prstGeom>
          <a:noFill/>
          <a:ln w="9525">
            <a:noFill/>
            <a:miter lim="800000"/>
            <a:headEnd/>
            <a:tailEnd/>
          </a:ln>
          <a:effectLst/>
        </p:spPr>
        <p:txBody>
          <a:bodyPr vert="horz" wrap="square" lIns="97585" tIns="48792" rIns="97585" bIns="4879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97638" name="Rectangle 6"/>
          <p:cNvSpPr>
            <a:spLocks noGrp="1" noChangeArrowheads="1"/>
          </p:cNvSpPr>
          <p:nvPr>
            <p:ph type="ftr" sz="quarter" idx="4"/>
          </p:nvPr>
        </p:nvSpPr>
        <p:spPr bwMode="auto">
          <a:xfrm>
            <a:off x="0" y="9721850"/>
            <a:ext cx="3076575" cy="511175"/>
          </a:xfrm>
          <a:prstGeom prst="rect">
            <a:avLst/>
          </a:prstGeom>
          <a:noFill/>
          <a:ln w="9525">
            <a:noFill/>
            <a:miter lim="800000"/>
            <a:headEnd/>
            <a:tailEnd/>
          </a:ln>
          <a:effectLst/>
        </p:spPr>
        <p:txBody>
          <a:bodyPr vert="horz" wrap="square" lIns="97585" tIns="48792" rIns="97585" bIns="48792" numCol="1" anchor="b" anchorCtr="0" compatLnSpc="1">
            <a:prstTxWarp prst="textNoShape">
              <a:avLst/>
            </a:prstTxWarp>
          </a:bodyPr>
          <a:lstStyle>
            <a:lvl1pPr defTabSz="976313" eaLnBrk="1" hangingPunct="1">
              <a:defRPr sz="1300" b="0">
                <a:latin typeface="Arial" charset="0"/>
              </a:defRPr>
            </a:lvl1pPr>
          </a:lstStyle>
          <a:p>
            <a:pPr>
              <a:defRPr/>
            </a:pPr>
            <a:endParaRPr lang="en-US"/>
          </a:p>
        </p:txBody>
      </p:sp>
      <p:sp>
        <p:nvSpPr>
          <p:cNvPr id="197639" name="Rectangle 7"/>
          <p:cNvSpPr>
            <a:spLocks noGrp="1" noChangeArrowheads="1"/>
          </p:cNvSpPr>
          <p:nvPr>
            <p:ph type="sldNum" sz="quarter" idx="5"/>
          </p:nvPr>
        </p:nvSpPr>
        <p:spPr bwMode="auto">
          <a:xfrm>
            <a:off x="4021138" y="9721850"/>
            <a:ext cx="3076575" cy="511175"/>
          </a:xfrm>
          <a:prstGeom prst="rect">
            <a:avLst/>
          </a:prstGeom>
          <a:noFill/>
          <a:ln w="9525">
            <a:noFill/>
            <a:miter lim="800000"/>
            <a:headEnd/>
            <a:tailEnd/>
          </a:ln>
          <a:effectLst/>
        </p:spPr>
        <p:txBody>
          <a:bodyPr vert="horz" wrap="square" lIns="97585" tIns="48792" rIns="97585" bIns="48792" numCol="1" anchor="b" anchorCtr="0" compatLnSpc="1">
            <a:prstTxWarp prst="textNoShape">
              <a:avLst/>
            </a:prstTxWarp>
          </a:bodyPr>
          <a:lstStyle>
            <a:lvl1pPr algn="r" defTabSz="976313" eaLnBrk="1" hangingPunct="1">
              <a:defRPr sz="1300" b="0"/>
            </a:lvl1pPr>
          </a:lstStyle>
          <a:p>
            <a:pPr>
              <a:defRPr/>
            </a:pPr>
            <a:fld id="{DDAE1E61-48EB-46D7-A135-3E13124F3947}" type="slidenum">
              <a:rPr lang="en-US" altLang="sv-SE"/>
              <a:pPr>
                <a:defRPr/>
              </a:pPr>
              <a:t>‹#›</a:t>
            </a:fld>
            <a:endParaRPr lang="en-US" altLang="sv-S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250825" y="260350"/>
            <a:ext cx="7772400" cy="936625"/>
          </a:xfrm>
        </p:spPr>
        <p:txBody>
          <a:bodyPr/>
          <a:lstStyle>
            <a:lvl1pPr>
              <a:defRPr sz="3200"/>
            </a:lvl1pPr>
          </a:lstStyle>
          <a:p>
            <a:r>
              <a:rPr lang="en-US"/>
              <a:t>Click to edit Master title style</a:t>
            </a:r>
          </a:p>
        </p:txBody>
      </p:sp>
    </p:spTree>
    <p:extLst>
      <p:ext uri="{BB962C8B-B14F-4D97-AF65-F5344CB8AC3E}">
        <p14:creationId xmlns:p14="http://schemas.microsoft.com/office/powerpoint/2010/main" val="1877273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Tree>
    <p:extLst>
      <p:ext uri="{BB962C8B-B14F-4D97-AF65-F5344CB8AC3E}">
        <p14:creationId xmlns:p14="http://schemas.microsoft.com/office/powerpoint/2010/main" val="5230890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4975" y="404813"/>
            <a:ext cx="2193925" cy="5721350"/>
          </a:xfrm>
        </p:spPr>
        <p:txBody>
          <a:bodyPr vert="eaVert"/>
          <a:lstStyle/>
          <a:p>
            <a:r>
              <a:rPr lang="en-US" smtClean="0"/>
              <a:t>Click to edit Master title style</a:t>
            </a:r>
            <a:endParaRPr lang="sv-SE"/>
          </a:p>
        </p:txBody>
      </p:sp>
      <p:sp>
        <p:nvSpPr>
          <p:cNvPr id="3" name="Vertical Text Placeholder 2"/>
          <p:cNvSpPr>
            <a:spLocks noGrp="1"/>
          </p:cNvSpPr>
          <p:nvPr>
            <p:ph type="body" orient="vert" idx="1"/>
          </p:nvPr>
        </p:nvSpPr>
        <p:spPr>
          <a:xfrm>
            <a:off x="203200" y="404813"/>
            <a:ext cx="6429375" cy="5721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Tree>
    <p:extLst>
      <p:ext uri="{BB962C8B-B14F-4D97-AF65-F5344CB8AC3E}">
        <p14:creationId xmlns:p14="http://schemas.microsoft.com/office/powerpoint/2010/main" val="19995971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250825" y="260350"/>
            <a:ext cx="7772400" cy="936625"/>
          </a:xfrm>
        </p:spPr>
        <p:txBody>
          <a:bodyPr/>
          <a:lstStyle>
            <a:lvl1pPr>
              <a:defRPr sz="3200"/>
            </a:lvl1pPr>
          </a:lstStyle>
          <a:p>
            <a:r>
              <a:rPr lang="en-US"/>
              <a:t>Click to edit Master title style</a:t>
            </a:r>
          </a:p>
        </p:txBody>
      </p:sp>
    </p:spTree>
    <p:extLst>
      <p:ext uri="{BB962C8B-B14F-4D97-AF65-F5344CB8AC3E}">
        <p14:creationId xmlns:p14="http://schemas.microsoft.com/office/powerpoint/2010/main" val="36848849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Tree>
    <p:extLst>
      <p:ext uri="{BB962C8B-B14F-4D97-AF65-F5344CB8AC3E}">
        <p14:creationId xmlns:p14="http://schemas.microsoft.com/office/powerpoint/2010/main" val="18380298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v-S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941356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sz="half" idx="1"/>
          </p:nvPr>
        </p:nvSpPr>
        <p:spPr>
          <a:xfrm>
            <a:off x="203200" y="1125538"/>
            <a:ext cx="4038600" cy="5000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Content Placeholder 3"/>
          <p:cNvSpPr>
            <a:spLocks noGrp="1"/>
          </p:cNvSpPr>
          <p:nvPr>
            <p:ph sz="half" idx="2"/>
          </p:nvPr>
        </p:nvSpPr>
        <p:spPr>
          <a:xfrm>
            <a:off x="4394200" y="1125538"/>
            <a:ext cx="4038600" cy="5000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Tree>
    <p:extLst>
      <p:ext uri="{BB962C8B-B14F-4D97-AF65-F5344CB8AC3E}">
        <p14:creationId xmlns:p14="http://schemas.microsoft.com/office/powerpoint/2010/main" val="15465911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v-S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Tree>
    <p:extLst>
      <p:ext uri="{BB962C8B-B14F-4D97-AF65-F5344CB8AC3E}">
        <p14:creationId xmlns:p14="http://schemas.microsoft.com/office/powerpoint/2010/main" val="1929130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Tree>
    <p:extLst>
      <p:ext uri="{BB962C8B-B14F-4D97-AF65-F5344CB8AC3E}">
        <p14:creationId xmlns:p14="http://schemas.microsoft.com/office/powerpoint/2010/main" val="14423452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15711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v-S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66503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Tree>
    <p:extLst>
      <p:ext uri="{BB962C8B-B14F-4D97-AF65-F5344CB8AC3E}">
        <p14:creationId xmlns:p14="http://schemas.microsoft.com/office/powerpoint/2010/main" val="25906501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v-S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v-S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73621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Tree>
    <p:extLst>
      <p:ext uri="{BB962C8B-B14F-4D97-AF65-F5344CB8AC3E}">
        <p14:creationId xmlns:p14="http://schemas.microsoft.com/office/powerpoint/2010/main" val="32030456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4975" y="404813"/>
            <a:ext cx="2193925" cy="5721350"/>
          </a:xfrm>
        </p:spPr>
        <p:txBody>
          <a:bodyPr vert="eaVert"/>
          <a:lstStyle/>
          <a:p>
            <a:r>
              <a:rPr lang="en-US" smtClean="0"/>
              <a:t>Click to edit Master title style</a:t>
            </a:r>
            <a:endParaRPr lang="sv-SE"/>
          </a:p>
        </p:txBody>
      </p:sp>
      <p:sp>
        <p:nvSpPr>
          <p:cNvPr id="3" name="Vertical Text Placeholder 2"/>
          <p:cNvSpPr>
            <a:spLocks noGrp="1"/>
          </p:cNvSpPr>
          <p:nvPr>
            <p:ph type="body" orient="vert" idx="1"/>
          </p:nvPr>
        </p:nvSpPr>
        <p:spPr>
          <a:xfrm>
            <a:off x="203200" y="404813"/>
            <a:ext cx="6429375" cy="5721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Tree>
    <p:extLst>
      <p:ext uri="{BB962C8B-B14F-4D97-AF65-F5344CB8AC3E}">
        <p14:creationId xmlns:p14="http://schemas.microsoft.com/office/powerpoint/2010/main" val="141673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v-S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9861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sz="half" idx="1"/>
          </p:nvPr>
        </p:nvSpPr>
        <p:spPr>
          <a:xfrm>
            <a:off x="203200" y="1125538"/>
            <a:ext cx="4038600" cy="5000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Content Placeholder 3"/>
          <p:cNvSpPr>
            <a:spLocks noGrp="1"/>
          </p:cNvSpPr>
          <p:nvPr>
            <p:ph sz="half" idx="2"/>
          </p:nvPr>
        </p:nvSpPr>
        <p:spPr>
          <a:xfrm>
            <a:off x="4394200" y="1125538"/>
            <a:ext cx="4038600" cy="5000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Tree>
    <p:extLst>
      <p:ext uri="{BB962C8B-B14F-4D97-AF65-F5344CB8AC3E}">
        <p14:creationId xmlns:p14="http://schemas.microsoft.com/office/powerpoint/2010/main" val="3616194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v-S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Tree>
    <p:extLst>
      <p:ext uri="{BB962C8B-B14F-4D97-AF65-F5344CB8AC3E}">
        <p14:creationId xmlns:p14="http://schemas.microsoft.com/office/powerpoint/2010/main" val="3410855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Tree>
    <p:extLst>
      <p:ext uri="{BB962C8B-B14F-4D97-AF65-F5344CB8AC3E}">
        <p14:creationId xmlns:p14="http://schemas.microsoft.com/office/powerpoint/2010/main" val="2154586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786172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v-S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785599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v-S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v-S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61891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1" name="Rectangle 7"/>
          <p:cNvSpPr>
            <a:spLocks noGrp="1" noChangeArrowheads="1"/>
          </p:cNvSpPr>
          <p:nvPr>
            <p:ph type="title"/>
          </p:nvPr>
        </p:nvSpPr>
        <p:spPr bwMode="auto">
          <a:xfrm>
            <a:off x="203200" y="404813"/>
            <a:ext cx="8775700" cy="5032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8"/>
          <p:cNvSpPr>
            <a:spLocks noGrp="1" noChangeArrowheads="1"/>
          </p:cNvSpPr>
          <p:nvPr>
            <p:ph type="body" idx="1"/>
          </p:nvPr>
        </p:nvSpPr>
        <p:spPr bwMode="auto">
          <a:xfrm>
            <a:off x="203200" y="1125538"/>
            <a:ext cx="8229600" cy="500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sv-SE" smtClean="0"/>
              <a:t>Click to edit Master text styles</a:t>
            </a:r>
          </a:p>
          <a:p>
            <a:pPr lvl="1"/>
            <a:r>
              <a:rPr lang="en-US" altLang="sv-SE" smtClean="0"/>
              <a:t>Second level</a:t>
            </a:r>
          </a:p>
          <a:p>
            <a:pPr lvl="2"/>
            <a:r>
              <a:rPr lang="en-US" altLang="sv-SE" smtClean="0"/>
              <a:t>Third level</a:t>
            </a:r>
          </a:p>
          <a:p>
            <a:pPr lvl="3"/>
            <a:r>
              <a:rPr lang="en-US" altLang="sv-SE" smtClean="0"/>
              <a:t>Fourth level</a:t>
            </a:r>
          </a:p>
          <a:p>
            <a:pPr lvl="4"/>
            <a:r>
              <a:rPr lang="en-US" altLang="sv-SE" smtClean="0"/>
              <a:t>Fifth level</a:t>
            </a:r>
          </a:p>
        </p:txBody>
      </p:sp>
      <p:pic>
        <p:nvPicPr>
          <p:cNvPr id="1028" name="Picture 10" descr="Modelica"/>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169275" y="6399213"/>
            <a:ext cx="863600" cy="38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23"/>
          <p:cNvSpPr>
            <a:spLocks noChangeArrowheads="1"/>
          </p:cNvSpPr>
          <p:nvPr userDrawn="1"/>
        </p:nvSpPr>
        <p:spPr bwMode="auto">
          <a:xfrm>
            <a:off x="0" y="1000125"/>
            <a:ext cx="9150350" cy="46038"/>
          </a:xfrm>
          <a:prstGeom prst="rect">
            <a:avLst/>
          </a:prstGeom>
          <a:gradFill rotWithShape="1">
            <a:gsLst>
              <a:gs pos="0">
                <a:srgbClr val="C8D1DA"/>
              </a:gs>
              <a:gs pos="100000">
                <a:srgbClr val="6A839C"/>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defRPr/>
            </a:pPr>
            <a:endParaRPr lang="sv-SE" altLang="sv-SE" smtClean="0"/>
          </a:p>
        </p:txBody>
      </p:sp>
      <p:sp>
        <p:nvSpPr>
          <p:cNvPr id="2" name="Rectangle 22"/>
          <p:cNvSpPr>
            <a:spLocks noChangeArrowheads="1"/>
          </p:cNvSpPr>
          <p:nvPr userDrawn="1"/>
        </p:nvSpPr>
        <p:spPr bwMode="auto">
          <a:xfrm>
            <a:off x="1588" y="928688"/>
            <a:ext cx="9150350" cy="26987"/>
          </a:xfrm>
          <a:prstGeom prst="rect">
            <a:avLst/>
          </a:prstGeom>
          <a:gradFill rotWithShape="1">
            <a:gsLst>
              <a:gs pos="0">
                <a:srgbClr val="C8D1DA"/>
              </a:gs>
              <a:gs pos="100000">
                <a:srgbClr val="6A839C"/>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defRPr/>
            </a:pPr>
            <a:endParaRPr lang="sv-SE" altLang="sv-SE" smtClean="0"/>
          </a:p>
        </p:txBody>
      </p:sp>
      <p:sp>
        <p:nvSpPr>
          <p:cNvPr id="1032" name="Rectangle 24"/>
          <p:cNvSpPr>
            <a:spLocks noChangeArrowheads="1"/>
          </p:cNvSpPr>
          <p:nvPr userDrawn="1"/>
        </p:nvSpPr>
        <p:spPr bwMode="auto">
          <a:xfrm>
            <a:off x="0" y="960438"/>
            <a:ext cx="9150350" cy="46037"/>
          </a:xfrm>
          <a:prstGeom prst="rect">
            <a:avLst/>
          </a:prstGeom>
          <a:gradFill rotWithShape="1">
            <a:gsLst>
              <a:gs pos="0">
                <a:schemeClr val="bg1"/>
              </a:gs>
              <a:gs pos="100000">
                <a:srgbClr val="C8D1D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defRPr/>
            </a:pPr>
            <a:endParaRPr lang="sv-SE" altLang="sv-SE" smtClean="0"/>
          </a:p>
        </p:txBody>
      </p:sp>
      <p:sp>
        <p:nvSpPr>
          <p:cNvPr id="1033" name="Rectangle 25"/>
          <p:cNvSpPr>
            <a:spLocks noChangeArrowheads="1"/>
          </p:cNvSpPr>
          <p:nvPr userDrawn="1"/>
        </p:nvSpPr>
        <p:spPr bwMode="auto">
          <a:xfrm>
            <a:off x="1588" y="903288"/>
            <a:ext cx="9150350" cy="26987"/>
          </a:xfrm>
          <a:prstGeom prst="rect">
            <a:avLst/>
          </a:prstGeom>
          <a:gradFill rotWithShape="1">
            <a:gsLst>
              <a:gs pos="0">
                <a:schemeClr val="bg1"/>
              </a:gs>
              <a:gs pos="100000">
                <a:srgbClr val="C8D1D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defRPr/>
            </a:pPr>
            <a:endParaRPr lang="sv-SE" altLang="sv-SE" smtClean="0"/>
          </a:p>
        </p:txBody>
      </p:sp>
      <p:sp>
        <p:nvSpPr>
          <p:cNvPr id="1034" name="Rectangle 40"/>
          <p:cNvSpPr>
            <a:spLocks noChangeArrowheads="1"/>
          </p:cNvSpPr>
          <p:nvPr userDrawn="1"/>
        </p:nvSpPr>
        <p:spPr bwMode="auto">
          <a:xfrm>
            <a:off x="1588" y="6224588"/>
            <a:ext cx="9150350" cy="46037"/>
          </a:xfrm>
          <a:prstGeom prst="rect">
            <a:avLst/>
          </a:prstGeom>
          <a:gradFill rotWithShape="1">
            <a:gsLst>
              <a:gs pos="0">
                <a:schemeClr val="bg1"/>
              </a:gs>
              <a:gs pos="100000">
                <a:srgbClr val="C8D1D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defRPr/>
            </a:pPr>
            <a:endParaRPr lang="sv-SE" altLang="sv-SE" smtClean="0"/>
          </a:p>
        </p:txBody>
      </p:sp>
      <p:sp>
        <p:nvSpPr>
          <p:cNvPr id="1035" name="Rectangle 38"/>
          <p:cNvSpPr>
            <a:spLocks noChangeArrowheads="1"/>
          </p:cNvSpPr>
          <p:nvPr userDrawn="1"/>
        </p:nvSpPr>
        <p:spPr bwMode="auto">
          <a:xfrm>
            <a:off x="1588" y="6251575"/>
            <a:ext cx="9150350" cy="63500"/>
          </a:xfrm>
          <a:prstGeom prst="rect">
            <a:avLst/>
          </a:prstGeom>
          <a:gradFill rotWithShape="1">
            <a:gsLst>
              <a:gs pos="0">
                <a:srgbClr val="C8D1DA"/>
              </a:gs>
              <a:gs pos="100000">
                <a:srgbClr val="6A839C"/>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defRPr/>
            </a:pPr>
            <a:endParaRPr lang="sv-SE" altLang="sv-SE" smtClean="0"/>
          </a:p>
        </p:txBody>
      </p:sp>
      <p:sp>
        <p:nvSpPr>
          <p:cNvPr id="1036" name="Text Box 65"/>
          <p:cNvSpPr txBox="1">
            <a:spLocks noChangeArrowheads="1"/>
          </p:cNvSpPr>
          <p:nvPr userDrawn="1"/>
        </p:nvSpPr>
        <p:spPr bwMode="auto">
          <a:xfrm>
            <a:off x="57150" y="6415088"/>
            <a:ext cx="5048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spcBef>
                <a:spcPct val="50000"/>
              </a:spcBef>
              <a:defRPr/>
            </a:pPr>
            <a:fld id="{15CDA950-697B-425E-B1AE-D3516D035661}" type="slidenum">
              <a:rPr lang="en-US" altLang="sv-SE" sz="1400" smtClean="0"/>
              <a:pPr eaLnBrk="1" hangingPunct="1">
                <a:spcBef>
                  <a:spcPct val="50000"/>
                </a:spcBef>
                <a:defRPr/>
              </a:pPr>
              <a:t>‹#›</a:t>
            </a:fld>
            <a:endParaRPr lang="en-US" altLang="sv-SE" sz="1400" smtClean="0"/>
          </a:p>
        </p:txBody>
      </p:sp>
      <p:sp>
        <p:nvSpPr>
          <p:cNvPr id="1094" name="Rectangle 70"/>
          <p:cNvSpPr>
            <a:spLocks noChangeArrowheads="1"/>
          </p:cNvSpPr>
          <p:nvPr userDrawn="1"/>
        </p:nvSpPr>
        <p:spPr bwMode="auto">
          <a:xfrm>
            <a:off x="542925" y="6435725"/>
            <a:ext cx="3557588" cy="276225"/>
          </a:xfrm>
          <a:prstGeom prst="rect">
            <a:avLst/>
          </a:prstGeom>
          <a:noFill/>
          <a:ln w="9525">
            <a:noFill/>
            <a:miter lim="800000"/>
            <a:headEnd/>
            <a:tailEnd/>
          </a:ln>
          <a:effectLst/>
        </p:spPr>
        <p:txBody>
          <a:bodyPr wrap="none">
            <a:spAutoFit/>
          </a:bodyPr>
          <a:lstStyle/>
          <a:p>
            <a:pPr eaLnBrk="1" hangingPunct="1">
              <a:defRPr/>
            </a:pPr>
            <a:r>
              <a:rPr lang="en-US" sz="1200" b="0" dirty="0">
                <a:effectLst>
                  <a:outerShdw blurRad="38100" dist="38100" dir="2700000" algn="tl">
                    <a:srgbClr val="C0C0C0"/>
                  </a:outerShdw>
                </a:effectLst>
                <a:latin typeface="Arial" charset="0"/>
              </a:rPr>
              <a:t> Copyright </a:t>
            </a:r>
            <a:r>
              <a:rPr lang="en-GB" sz="1200" b="0" dirty="0">
                <a:effectLst>
                  <a:outerShdw blurRad="38100" dist="38100" dir="2700000" algn="tl">
                    <a:srgbClr val="C0C0C0"/>
                  </a:outerShdw>
                </a:effectLst>
                <a:latin typeface="Arial" charset="0"/>
              </a:rPr>
              <a:t>©</a:t>
            </a:r>
            <a:r>
              <a:rPr lang="en-US" sz="1200" b="0" dirty="0">
                <a:latin typeface="Arial" charset="0"/>
              </a:rPr>
              <a:t>  Open Source Modelica Consortium</a:t>
            </a:r>
            <a:r>
              <a:rPr lang="en-US" sz="1200" b="0" dirty="0">
                <a:solidFill>
                  <a:srgbClr val="663300"/>
                </a:solidFill>
                <a:effectLst>
                  <a:outerShdw blurRad="38100" dist="38100" dir="2700000" algn="tl">
                    <a:srgbClr val="C0C0C0"/>
                  </a:outerShdw>
                </a:effectLst>
                <a:latin typeface="Arial" charset="0"/>
              </a:rPr>
              <a:t> </a:t>
            </a:r>
          </a:p>
        </p:txBody>
      </p:sp>
      <p:sp>
        <p:nvSpPr>
          <p:cNvPr id="13" name="Rectangle 70"/>
          <p:cNvSpPr>
            <a:spLocks noChangeArrowheads="1"/>
          </p:cNvSpPr>
          <p:nvPr userDrawn="1"/>
        </p:nvSpPr>
        <p:spPr bwMode="auto">
          <a:xfrm>
            <a:off x="4228333" y="6424305"/>
            <a:ext cx="3623108" cy="276999"/>
          </a:xfrm>
          <a:prstGeom prst="rect">
            <a:avLst/>
          </a:prstGeom>
          <a:noFill/>
          <a:ln w="9525">
            <a:noFill/>
            <a:miter lim="800000"/>
            <a:headEnd/>
            <a:tailEnd/>
          </a:ln>
          <a:effectLst/>
        </p:spPr>
        <p:txBody>
          <a:bodyPr wrap="none">
            <a:spAutoFit/>
          </a:bodyPr>
          <a:lstStyle/>
          <a:p>
            <a:pPr>
              <a:defRPr/>
            </a:pPr>
            <a:r>
              <a:rPr lang="en-US" sz="1200" b="0" dirty="0" smtClean="0">
                <a:effectLst>
                  <a:outerShdw blurRad="38100" dist="38100" dir="2700000" algn="tl">
                    <a:srgbClr val="C0C0C0"/>
                  </a:outerShdw>
                </a:effectLst>
                <a:latin typeface="Arial" charset="0"/>
              </a:rPr>
              <a:t>Usage: Creative Commons with attribution</a:t>
            </a:r>
            <a:r>
              <a:rPr lang="en-US" sz="1200" b="0" baseline="0" dirty="0" smtClean="0">
                <a:effectLst>
                  <a:outerShdw blurRad="38100" dist="38100" dir="2700000" algn="tl">
                    <a:srgbClr val="C0C0C0"/>
                  </a:outerShdw>
                </a:effectLst>
                <a:latin typeface="Arial" charset="0"/>
              </a:rPr>
              <a:t> </a:t>
            </a:r>
            <a:r>
              <a:rPr lang="en-US" sz="1200" b="0" dirty="0" smtClean="0">
                <a:effectLst>
                  <a:outerShdw blurRad="38100" dist="38100" dir="2700000" algn="tl">
                    <a:srgbClr val="C0C0C0"/>
                  </a:outerShdw>
                </a:effectLst>
                <a:latin typeface="Arial" charset="0"/>
              </a:rPr>
              <a:t> CC-BY</a:t>
            </a:r>
            <a:endParaRPr lang="en-US" sz="1200" b="0" dirty="0">
              <a:solidFill>
                <a:srgbClr val="663300"/>
              </a:solidFill>
              <a:effectLst>
                <a:outerShdw blurRad="38100" dist="38100" dir="2700000" algn="tl">
                  <a:srgbClr val="C0C0C0"/>
                </a:outerShdw>
              </a:effectLst>
              <a:latin typeface="Arial" charset="0"/>
            </a:endParaRPr>
          </a:p>
        </p:txBody>
      </p:sp>
    </p:spTree>
  </p:cSld>
  <p:clrMap bg1="lt1" tx1="dk1" bg2="lt2" tx2="dk2" accent1="accent1" accent2="accent2" accent3="accent3" accent4="accent4" accent5="accent5" accent6="accent6" hlink="hlink" folHlink="folHlink"/>
  <p:sldLayoutIdLst>
    <p:sldLayoutId id="2147483731"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l" rtl="0" eaLnBrk="0" fontAlgn="base" hangingPunct="0">
        <a:spcBef>
          <a:spcPct val="0"/>
        </a:spcBef>
        <a:spcAft>
          <a:spcPct val="0"/>
        </a:spcAft>
        <a:defRPr sz="2800" b="1">
          <a:solidFill>
            <a:srgbClr val="600000"/>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2800" b="1">
          <a:solidFill>
            <a:srgbClr val="600000"/>
          </a:solidFill>
          <a:effectLst>
            <a:outerShdw blurRad="38100" dist="38100" dir="2700000" algn="tl">
              <a:srgbClr val="C0C0C0"/>
            </a:outerShdw>
          </a:effectLst>
          <a:latin typeface="Arial" charset="0"/>
        </a:defRPr>
      </a:lvl2pPr>
      <a:lvl3pPr algn="l" rtl="0" eaLnBrk="0" fontAlgn="base" hangingPunct="0">
        <a:spcBef>
          <a:spcPct val="0"/>
        </a:spcBef>
        <a:spcAft>
          <a:spcPct val="0"/>
        </a:spcAft>
        <a:defRPr sz="2800" b="1">
          <a:solidFill>
            <a:srgbClr val="600000"/>
          </a:solidFill>
          <a:effectLst>
            <a:outerShdw blurRad="38100" dist="38100" dir="2700000" algn="tl">
              <a:srgbClr val="C0C0C0"/>
            </a:outerShdw>
          </a:effectLst>
          <a:latin typeface="Arial" charset="0"/>
        </a:defRPr>
      </a:lvl3pPr>
      <a:lvl4pPr algn="l" rtl="0" eaLnBrk="0" fontAlgn="base" hangingPunct="0">
        <a:spcBef>
          <a:spcPct val="0"/>
        </a:spcBef>
        <a:spcAft>
          <a:spcPct val="0"/>
        </a:spcAft>
        <a:defRPr sz="2800" b="1">
          <a:solidFill>
            <a:srgbClr val="600000"/>
          </a:solidFill>
          <a:effectLst>
            <a:outerShdw blurRad="38100" dist="38100" dir="2700000" algn="tl">
              <a:srgbClr val="C0C0C0"/>
            </a:outerShdw>
          </a:effectLst>
          <a:latin typeface="Arial" charset="0"/>
        </a:defRPr>
      </a:lvl4pPr>
      <a:lvl5pPr algn="l" rtl="0" eaLnBrk="0" fontAlgn="base" hangingPunct="0">
        <a:spcBef>
          <a:spcPct val="0"/>
        </a:spcBef>
        <a:spcAft>
          <a:spcPct val="0"/>
        </a:spcAft>
        <a:defRPr sz="2800" b="1">
          <a:solidFill>
            <a:srgbClr val="600000"/>
          </a:solidFill>
          <a:effectLst>
            <a:outerShdw blurRad="38100" dist="38100" dir="2700000" algn="tl">
              <a:srgbClr val="C0C0C0"/>
            </a:outerShdw>
          </a:effectLst>
          <a:latin typeface="Arial" charset="0"/>
        </a:defRPr>
      </a:lvl5pPr>
      <a:lvl6pPr marL="457200" algn="l" rtl="0" fontAlgn="base">
        <a:spcBef>
          <a:spcPct val="0"/>
        </a:spcBef>
        <a:spcAft>
          <a:spcPct val="0"/>
        </a:spcAft>
        <a:defRPr sz="2800" b="1">
          <a:solidFill>
            <a:srgbClr val="600000"/>
          </a:solidFill>
          <a:effectLst>
            <a:outerShdw blurRad="38100" dist="38100" dir="2700000" algn="tl">
              <a:srgbClr val="C0C0C0"/>
            </a:outerShdw>
          </a:effectLst>
          <a:latin typeface="Arial" charset="0"/>
        </a:defRPr>
      </a:lvl6pPr>
      <a:lvl7pPr marL="914400" algn="l" rtl="0" fontAlgn="base">
        <a:spcBef>
          <a:spcPct val="0"/>
        </a:spcBef>
        <a:spcAft>
          <a:spcPct val="0"/>
        </a:spcAft>
        <a:defRPr sz="2800" b="1">
          <a:solidFill>
            <a:srgbClr val="600000"/>
          </a:solidFill>
          <a:effectLst>
            <a:outerShdw blurRad="38100" dist="38100" dir="2700000" algn="tl">
              <a:srgbClr val="C0C0C0"/>
            </a:outerShdw>
          </a:effectLst>
          <a:latin typeface="Arial" charset="0"/>
        </a:defRPr>
      </a:lvl7pPr>
      <a:lvl8pPr marL="1371600" algn="l" rtl="0" fontAlgn="base">
        <a:spcBef>
          <a:spcPct val="0"/>
        </a:spcBef>
        <a:spcAft>
          <a:spcPct val="0"/>
        </a:spcAft>
        <a:defRPr sz="2800" b="1">
          <a:solidFill>
            <a:srgbClr val="600000"/>
          </a:solidFill>
          <a:effectLst>
            <a:outerShdw blurRad="38100" dist="38100" dir="2700000" algn="tl">
              <a:srgbClr val="C0C0C0"/>
            </a:outerShdw>
          </a:effectLst>
          <a:latin typeface="Arial" charset="0"/>
        </a:defRPr>
      </a:lvl8pPr>
      <a:lvl9pPr marL="1828800" algn="l" rtl="0" fontAlgn="base">
        <a:spcBef>
          <a:spcPct val="0"/>
        </a:spcBef>
        <a:spcAft>
          <a:spcPct val="0"/>
        </a:spcAft>
        <a:defRPr sz="2800" b="1">
          <a:solidFill>
            <a:srgbClr val="600000"/>
          </a:solidFill>
          <a:effectLst>
            <a:outerShdw blurRad="38100" dist="38100" dir="2700000" algn="tl">
              <a:srgbClr val="C0C0C0"/>
            </a:outerShdw>
          </a:effectLst>
          <a:latin typeface="Arial"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1" name="Rectangle 7"/>
          <p:cNvSpPr>
            <a:spLocks noGrp="1" noChangeArrowheads="1"/>
          </p:cNvSpPr>
          <p:nvPr>
            <p:ph type="title"/>
          </p:nvPr>
        </p:nvSpPr>
        <p:spPr bwMode="auto">
          <a:xfrm>
            <a:off x="203200" y="404813"/>
            <a:ext cx="8775700" cy="5032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8"/>
          <p:cNvSpPr>
            <a:spLocks noGrp="1" noChangeArrowheads="1"/>
          </p:cNvSpPr>
          <p:nvPr>
            <p:ph type="body" idx="1"/>
          </p:nvPr>
        </p:nvSpPr>
        <p:spPr bwMode="auto">
          <a:xfrm>
            <a:off x="203200" y="1125538"/>
            <a:ext cx="8229600" cy="500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sv-SE" smtClean="0"/>
              <a:t>Click to edit Master text styles</a:t>
            </a:r>
          </a:p>
          <a:p>
            <a:pPr lvl="1"/>
            <a:r>
              <a:rPr lang="en-US" altLang="sv-SE" smtClean="0"/>
              <a:t>Second level</a:t>
            </a:r>
          </a:p>
          <a:p>
            <a:pPr lvl="2"/>
            <a:r>
              <a:rPr lang="en-US" altLang="sv-SE" smtClean="0"/>
              <a:t>Third level</a:t>
            </a:r>
          </a:p>
          <a:p>
            <a:pPr lvl="3"/>
            <a:r>
              <a:rPr lang="en-US" altLang="sv-SE" smtClean="0"/>
              <a:t>Fourth level</a:t>
            </a:r>
          </a:p>
          <a:p>
            <a:pPr lvl="4"/>
            <a:r>
              <a:rPr lang="en-US" altLang="sv-SE" smtClean="0"/>
              <a:t>Fifth level</a:t>
            </a:r>
          </a:p>
        </p:txBody>
      </p:sp>
      <p:pic>
        <p:nvPicPr>
          <p:cNvPr id="1028" name="Picture 10" descr="Modelica"/>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169275" y="6399213"/>
            <a:ext cx="863600" cy="38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23"/>
          <p:cNvSpPr>
            <a:spLocks noChangeArrowheads="1"/>
          </p:cNvSpPr>
          <p:nvPr userDrawn="1"/>
        </p:nvSpPr>
        <p:spPr bwMode="auto">
          <a:xfrm>
            <a:off x="0" y="1000125"/>
            <a:ext cx="9150350" cy="46038"/>
          </a:xfrm>
          <a:prstGeom prst="rect">
            <a:avLst/>
          </a:prstGeom>
          <a:gradFill rotWithShape="1">
            <a:gsLst>
              <a:gs pos="0">
                <a:srgbClr val="C8D1DA"/>
              </a:gs>
              <a:gs pos="100000">
                <a:srgbClr val="6A839C"/>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defRPr/>
            </a:pPr>
            <a:endParaRPr lang="sv-SE" altLang="sv-SE" smtClean="0"/>
          </a:p>
        </p:txBody>
      </p:sp>
      <p:sp>
        <p:nvSpPr>
          <p:cNvPr id="2" name="Rectangle 22"/>
          <p:cNvSpPr>
            <a:spLocks noChangeArrowheads="1"/>
          </p:cNvSpPr>
          <p:nvPr userDrawn="1"/>
        </p:nvSpPr>
        <p:spPr bwMode="auto">
          <a:xfrm>
            <a:off x="1588" y="928688"/>
            <a:ext cx="9150350" cy="26987"/>
          </a:xfrm>
          <a:prstGeom prst="rect">
            <a:avLst/>
          </a:prstGeom>
          <a:gradFill rotWithShape="1">
            <a:gsLst>
              <a:gs pos="0">
                <a:srgbClr val="C8D1DA"/>
              </a:gs>
              <a:gs pos="100000">
                <a:srgbClr val="6A839C"/>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defRPr/>
            </a:pPr>
            <a:endParaRPr lang="sv-SE" altLang="sv-SE" smtClean="0"/>
          </a:p>
        </p:txBody>
      </p:sp>
      <p:sp>
        <p:nvSpPr>
          <p:cNvPr id="1032" name="Rectangle 24"/>
          <p:cNvSpPr>
            <a:spLocks noChangeArrowheads="1"/>
          </p:cNvSpPr>
          <p:nvPr userDrawn="1"/>
        </p:nvSpPr>
        <p:spPr bwMode="auto">
          <a:xfrm>
            <a:off x="0" y="960438"/>
            <a:ext cx="9150350" cy="46037"/>
          </a:xfrm>
          <a:prstGeom prst="rect">
            <a:avLst/>
          </a:prstGeom>
          <a:gradFill rotWithShape="1">
            <a:gsLst>
              <a:gs pos="0">
                <a:schemeClr val="bg1"/>
              </a:gs>
              <a:gs pos="100000">
                <a:srgbClr val="C8D1D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defRPr/>
            </a:pPr>
            <a:endParaRPr lang="sv-SE" altLang="sv-SE" smtClean="0"/>
          </a:p>
        </p:txBody>
      </p:sp>
      <p:sp>
        <p:nvSpPr>
          <p:cNvPr id="1033" name="Rectangle 25"/>
          <p:cNvSpPr>
            <a:spLocks noChangeArrowheads="1"/>
          </p:cNvSpPr>
          <p:nvPr userDrawn="1"/>
        </p:nvSpPr>
        <p:spPr bwMode="auto">
          <a:xfrm>
            <a:off x="1588" y="903288"/>
            <a:ext cx="9150350" cy="26987"/>
          </a:xfrm>
          <a:prstGeom prst="rect">
            <a:avLst/>
          </a:prstGeom>
          <a:gradFill rotWithShape="1">
            <a:gsLst>
              <a:gs pos="0">
                <a:schemeClr val="bg1"/>
              </a:gs>
              <a:gs pos="100000">
                <a:srgbClr val="C8D1D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defRPr/>
            </a:pPr>
            <a:endParaRPr lang="sv-SE" altLang="sv-SE" smtClean="0"/>
          </a:p>
        </p:txBody>
      </p:sp>
      <p:sp>
        <p:nvSpPr>
          <p:cNvPr id="1034" name="Rectangle 40"/>
          <p:cNvSpPr>
            <a:spLocks noChangeArrowheads="1"/>
          </p:cNvSpPr>
          <p:nvPr userDrawn="1"/>
        </p:nvSpPr>
        <p:spPr bwMode="auto">
          <a:xfrm>
            <a:off x="1588" y="6224588"/>
            <a:ext cx="9150350" cy="46037"/>
          </a:xfrm>
          <a:prstGeom prst="rect">
            <a:avLst/>
          </a:prstGeom>
          <a:gradFill rotWithShape="1">
            <a:gsLst>
              <a:gs pos="0">
                <a:schemeClr val="bg1"/>
              </a:gs>
              <a:gs pos="100000">
                <a:srgbClr val="C8D1D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defRPr/>
            </a:pPr>
            <a:endParaRPr lang="sv-SE" altLang="sv-SE" smtClean="0"/>
          </a:p>
        </p:txBody>
      </p:sp>
      <p:sp>
        <p:nvSpPr>
          <p:cNvPr id="1035" name="Rectangle 38"/>
          <p:cNvSpPr>
            <a:spLocks noChangeArrowheads="1"/>
          </p:cNvSpPr>
          <p:nvPr userDrawn="1"/>
        </p:nvSpPr>
        <p:spPr bwMode="auto">
          <a:xfrm>
            <a:off x="1588" y="6251575"/>
            <a:ext cx="9150350" cy="63500"/>
          </a:xfrm>
          <a:prstGeom prst="rect">
            <a:avLst/>
          </a:prstGeom>
          <a:gradFill rotWithShape="1">
            <a:gsLst>
              <a:gs pos="0">
                <a:srgbClr val="C8D1DA"/>
              </a:gs>
              <a:gs pos="100000">
                <a:srgbClr val="6A839C"/>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defRPr/>
            </a:pPr>
            <a:endParaRPr lang="sv-SE" altLang="sv-SE" smtClean="0"/>
          </a:p>
        </p:txBody>
      </p:sp>
      <p:sp>
        <p:nvSpPr>
          <p:cNvPr id="1036" name="Text Box 65"/>
          <p:cNvSpPr txBox="1">
            <a:spLocks noChangeArrowheads="1"/>
          </p:cNvSpPr>
          <p:nvPr userDrawn="1"/>
        </p:nvSpPr>
        <p:spPr bwMode="auto">
          <a:xfrm>
            <a:off x="57150" y="6415088"/>
            <a:ext cx="5048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spcBef>
                <a:spcPct val="50000"/>
              </a:spcBef>
              <a:defRPr/>
            </a:pPr>
            <a:fld id="{15CDA950-697B-425E-B1AE-D3516D035661}" type="slidenum">
              <a:rPr lang="en-US" altLang="sv-SE" sz="1400" smtClean="0"/>
              <a:pPr eaLnBrk="1" hangingPunct="1">
                <a:spcBef>
                  <a:spcPct val="50000"/>
                </a:spcBef>
                <a:defRPr/>
              </a:pPr>
              <a:t>‹#›</a:t>
            </a:fld>
            <a:endParaRPr lang="en-US" altLang="sv-SE" sz="1400" smtClean="0"/>
          </a:p>
        </p:txBody>
      </p:sp>
      <p:sp>
        <p:nvSpPr>
          <p:cNvPr id="1094" name="Rectangle 70"/>
          <p:cNvSpPr>
            <a:spLocks noChangeArrowheads="1"/>
          </p:cNvSpPr>
          <p:nvPr userDrawn="1"/>
        </p:nvSpPr>
        <p:spPr bwMode="auto">
          <a:xfrm>
            <a:off x="542925" y="6435725"/>
            <a:ext cx="3557588" cy="276225"/>
          </a:xfrm>
          <a:prstGeom prst="rect">
            <a:avLst/>
          </a:prstGeom>
          <a:noFill/>
          <a:ln w="9525">
            <a:noFill/>
            <a:miter lim="800000"/>
            <a:headEnd/>
            <a:tailEnd/>
          </a:ln>
          <a:effectLst/>
        </p:spPr>
        <p:txBody>
          <a:bodyPr wrap="none">
            <a:spAutoFit/>
          </a:bodyPr>
          <a:lstStyle/>
          <a:p>
            <a:pPr eaLnBrk="1" hangingPunct="1">
              <a:defRPr/>
            </a:pPr>
            <a:r>
              <a:rPr lang="en-US" sz="1200" b="0" dirty="0">
                <a:effectLst>
                  <a:outerShdw blurRad="38100" dist="38100" dir="2700000" algn="tl">
                    <a:srgbClr val="C0C0C0"/>
                  </a:outerShdw>
                </a:effectLst>
                <a:latin typeface="Arial" charset="0"/>
              </a:rPr>
              <a:t> Copyright </a:t>
            </a:r>
            <a:r>
              <a:rPr lang="en-GB" sz="1200" b="0" dirty="0">
                <a:effectLst>
                  <a:outerShdw blurRad="38100" dist="38100" dir="2700000" algn="tl">
                    <a:srgbClr val="C0C0C0"/>
                  </a:outerShdw>
                </a:effectLst>
                <a:latin typeface="Arial" charset="0"/>
              </a:rPr>
              <a:t>©</a:t>
            </a:r>
            <a:r>
              <a:rPr lang="en-US" sz="1200" b="0" dirty="0">
                <a:latin typeface="Arial" charset="0"/>
              </a:rPr>
              <a:t>  Open Source Modelica Consortium</a:t>
            </a:r>
            <a:r>
              <a:rPr lang="en-US" sz="1200" b="0" dirty="0">
                <a:solidFill>
                  <a:srgbClr val="663300"/>
                </a:solidFill>
                <a:effectLst>
                  <a:outerShdw blurRad="38100" dist="38100" dir="2700000" algn="tl">
                    <a:srgbClr val="C0C0C0"/>
                  </a:outerShdw>
                </a:effectLst>
                <a:latin typeface="Arial" charset="0"/>
              </a:rPr>
              <a:t> </a:t>
            </a:r>
          </a:p>
        </p:txBody>
      </p:sp>
      <p:sp>
        <p:nvSpPr>
          <p:cNvPr id="13" name="Rectangle 70"/>
          <p:cNvSpPr>
            <a:spLocks noChangeArrowheads="1"/>
          </p:cNvSpPr>
          <p:nvPr userDrawn="1"/>
        </p:nvSpPr>
        <p:spPr bwMode="auto">
          <a:xfrm>
            <a:off x="4228333" y="6424305"/>
            <a:ext cx="3623108" cy="276999"/>
          </a:xfrm>
          <a:prstGeom prst="rect">
            <a:avLst/>
          </a:prstGeom>
          <a:noFill/>
          <a:ln w="9525">
            <a:noFill/>
            <a:miter lim="800000"/>
            <a:headEnd/>
            <a:tailEnd/>
          </a:ln>
          <a:effectLst/>
        </p:spPr>
        <p:txBody>
          <a:bodyPr wrap="none">
            <a:spAutoFit/>
          </a:bodyPr>
          <a:lstStyle/>
          <a:p>
            <a:pPr>
              <a:defRPr/>
            </a:pPr>
            <a:r>
              <a:rPr lang="en-US" sz="1200" b="0" dirty="0" smtClean="0">
                <a:effectLst>
                  <a:outerShdw blurRad="38100" dist="38100" dir="2700000" algn="tl">
                    <a:srgbClr val="C0C0C0"/>
                  </a:outerShdw>
                </a:effectLst>
                <a:latin typeface="Arial" charset="0"/>
              </a:rPr>
              <a:t>Usage: Creative Commons with attribution</a:t>
            </a:r>
            <a:r>
              <a:rPr lang="en-US" sz="1200" b="0" baseline="0" dirty="0" smtClean="0">
                <a:effectLst>
                  <a:outerShdw blurRad="38100" dist="38100" dir="2700000" algn="tl">
                    <a:srgbClr val="C0C0C0"/>
                  </a:outerShdw>
                </a:effectLst>
                <a:latin typeface="Arial" charset="0"/>
              </a:rPr>
              <a:t> </a:t>
            </a:r>
            <a:r>
              <a:rPr lang="en-US" sz="1200" b="0" dirty="0" smtClean="0">
                <a:effectLst>
                  <a:outerShdw blurRad="38100" dist="38100" dir="2700000" algn="tl">
                    <a:srgbClr val="C0C0C0"/>
                  </a:outerShdw>
                </a:effectLst>
                <a:latin typeface="Arial" charset="0"/>
              </a:rPr>
              <a:t> CC-BY</a:t>
            </a:r>
            <a:endParaRPr lang="en-US" sz="1200" b="0" dirty="0">
              <a:solidFill>
                <a:srgbClr val="663300"/>
              </a:solidFill>
              <a:effectLst>
                <a:outerShdw blurRad="38100" dist="38100" dir="2700000" algn="tl">
                  <a:srgbClr val="C0C0C0"/>
                </a:outerShdw>
              </a:effectLst>
              <a:latin typeface="Arial" charset="0"/>
            </a:endParaRPr>
          </a:p>
        </p:txBody>
      </p:sp>
    </p:spTree>
    <p:extLst>
      <p:ext uri="{BB962C8B-B14F-4D97-AF65-F5344CB8AC3E}">
        <p14:creationId xmlns:p14="http://schemas.microsoft.com/office/powerpoint/2010/main" val="381295611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0" fontAlgn="base" hangingPunct="0">
        <a:spcBef>
          <a:spcPct val="0"/>
        </a:spcBef>
        <a:spcAft>
          <a:spcPct val="0"/>
        </a:spcAft>
        <a:defRPr sz="2800" b="1">
          <a:solidFill>
            <a:srgbClr val="600000"/>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2800" b="1">
          <a:solidFill>
            <a:srgbClr val="600000"/>
          </a:solidFill>
          <a:effectLst>
            <a:outerShdw blurRad="38100" dist="38100" dir="2700000" algn="tl">
              <a:srgbClr val="C0C0C0"/>
            </a:outerShdw>
          </a:effectLst>
          <a:latin typeface="Arial" charset="0"/>
        </a:defRPr>
      </a:lvl2pPr>
      <a:lvl3pPr algn="l" rtl="0" eaLnBrk="0" fontAlgn="base" hangingPunct="0">
        <a:spcBef>
          <a:spcPct val="0"/>
        </a:spcBef>
        <a:spcAft>
          <a:spcPct val="0"/>
        </a:spcAft>
        <a:defRPr sz="2800" b="1">
          <a:solidFill>
            <a:srgbClr val="600000"/>
          </a:solidFill>
          <a:effectLst>
            <a:outerShdw blurRad="38100" dist="38100" dir="2700000" algn="tl">
              <a:srgbClr val="C0C0C0"/>
            </a:outerShdw>
          </a:effectLst>
          <a:latin typeface="Arial" charset="0"/>
        </a:defRPr>
      </a:lvl3pPr>
      <a:lvl4pPr algn="l" rtl="0" eaLnBrk="0" fontAlgn="base" hangingPunct="0">
        <a:spcBef>
          <a:spcPct val="0"/>
        </a:spcBef>
        <a:spcAft>
          <a:spcPct val="0"/>
        </a:spcAft>
        <a:defRPr sz="2800" b="1">
          <a:solidFill>
            <a:srgbClr val="600000"/>
          </a:solidFill>
          <a:effectLst>
            <a:outerShdw blurRad="38100" dist="38100" dir="2700000" algn="tl">
              <a:srgbClr val="C0C0C0"/>
            </a:outerShdw>
          </a:effectLst>
          <a:latin typeface="Arial" charset="0"/>
        </a:defRPr>
      </a:lvl4pPr>
      <a:lvl5pPr algn="l" rtl="0" eaLnBrk="0" fontAlgn="base" hangingPunct="0">
        <a:spcBef>
          <a:spcPct val="0"/>
        </a:spcBef>
        <a:spcAft>
          <a:spcPct val="0"/>
        </a:spcAft>
        <a:defRPr sz="2800" b="1">
          <a:solidFill>
            <a:srgbClr val="600000"/>
          </a:solidFill>
          <a:effectLst>
            <a:outerShdw blurRad="38100" dist="38100" dir="2700000" algn="tl">
              <a:srgbClr val="C0C0C0"/>
            </a:outerShdw>
          </a:effectLst>
          <a:latin typeface="Arial" charset="0"/>
        </a:defRPr>
      </a:lvl5pPr>
      <a:lvl6pPr marL="457200" algn="l" rtl="0" fontAlgn="base">
        <a:spcBef>
          <a:spcPct val="0"/>
        </a:spcBef>
        <a:spcAft>
          <a:spcPct val="0"/>
        </a:spcAft>
        <a:defRPr sz="2800" b="1">
          <a:solidFill>
            <a:srgbClr val="600000"/>
          </a:solidFill>
          <a:effectLst>
            <a:outerShdw blurRad="38100" dist="38100" dir="2700000" algn="tl">
              <a:srgbClr val="C0C0C0"/>
            </a:outerShdw>
          </a:effectLst>
          <a:latin typeface="Arial" charset="0"/>
        </a:defRPr>
      </a:lvl6pPr>
      <a:lvl7pPr marL="914400" algn="l" rtl="0" fontAlgn="base">
        <a:spcBef>
          <a:spcPct val="0"/>
        </a:spcBef>
        <a:spcAft>
          <a:spcPct val="0"/>
        </a:spcAft>
        <a:defRPr sz="2800" b="1">
          <a:solidFill>
            <a:srgbClr val="600000"/>
          </a:solidFill>
          <a:effectLst>
            <a:outerShdw blurRad="38100" dist="38100" dir="2700000" algn="tl">
              <a:srgbClr val="C0C0C0"/>
            </a:outerShdw>
          </a:effectLst>
          <a:latin typeface="Arial" charset="0"/>
        </a:defRPr>
      </a:lvl7pPr>
      <a:lvl8pPr marL="1371600" algn="l" rtl="0" fontAlgn="base">
        <a:spcBef>
          <a:spcPct val="0"/>
        </a:spcBef>
        <a:spcAft>
          <a:spcPct val="0"/>
        </a:spcAft>
        <a:defRPr sz="2800" b="1">
          <a:solidFill>
            <a:srgbClr val="600000"/>
          </a:solidFill>
          <a:effectLst>
            <a:outerShdw blurRad="38100" dist="38100" dir="2700000" algn="tl">
              <a:srgbClr val="C0C0C0"/>
            </a:outerShdw>
          </a:effectLst>
          <a:latin typeface="Arial" charset="0"/>
        </a:defRPr>
      </a:lvl8pPr>
      <a:lvl9pPr marL="1828800" algn="l" rtl="0" fontAlgn="base">
        <a:spcBef>
          <a:spcPct val="0"/>
        </a:spcBef>
        <a:spcAft>
          <a:spcPct val="0"/>
        </a:spcAft>
        <a:defRPr sz="2800" b="1">
          <a:solidFill>
            <a:srgbClr val="600000"/>
          </a:solidFill>
          <a:effectLst>
            <a:outerShdw blurRad="38100" dist="38100" dir="2700000" algn="tl">
              <a:srgbClr val="C0C0C0"/>
            </a:outerShdw>
          </a:effectLst>
          <a:latin typeface="Arial"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External Functions – Exercises</a:t>
            </a:r>
            <a:endParaRPr lang="en-US" dirty="0"/>
          </a:p>
        </p:txBody>
      </p:sp>
      <p:sp>
        <p:nvSpPr>
          <p:cNvPr id="12291" name="Content Placeholder 2"/>
          <p:cNvSpPr>
            <a:spLocks noGrp="1"/>
          </p:cNvSpPr>
          <p:nvPr>
            <p:ph idx="1"/>
          </p:nvPr>
        </p:nvSpPr>
        <p:spPr/>
        <p:txBody>
          <a:bodyPr/>
          <a:lstStyle/>
          <a:p>
            <a:pPr>
              <a:spcBef>
                <a:spcPts val="1200"/>
              </a:spcBef>
            </a:pPr>
            <a:r>
              <a:rPr lang="en-US" altLang="sv-SE" sz="2000" dirty="0" smtClean="0"/>
              <a:t>Open ExternalFunctions.mo</a:t>
            </a:r>
          </a:p>
          <a:p>
            <a:pPr>
              <a:spcBef>
                <a:spcPts val="1200"/>
              </a:spcBef>
            </a:pPr>
            <a:r>
              <a:rPr lang="en-US" altLang="sv-SE" sz="2000" dirty="0" smtClean="0"/>
              <a:t>Complete the C definition of function f returning addition of </a:t>
            </a:r>
            <a:r>
              <a:rPr lang="en-US" altLang="sv-SE" sz="2000" dirty="0" smtClean="0"/>
              <a:t>inputs x and y</a:t>
            </a:r>
            <a:br>
              <a:rPr lang="en-US" altLang="sv-SE" sz="2000" dirty="0" smtClean="0"/>
            </a:br>
            <a:r>
              <a:rPr lang="en-US" altLang="sv-SE" sz="2000" dirty="0" smtClean="0"/>
              <a:t>  Hint: add C code line:   </a:t>
            </a:r>
            <a:r>
              <a:rPr lang="en-US" altLang="sv-SE" sz="2000" dirty="0" smtClean="0">
                <a:latin typeface="Courier New" panose="02070309020205020404" pitchFamily="49" charset="0"/>
                <a:cs typeface="Courier New" panose="02070309020205020404" pitchFamily="49" charset="0"/>
              </a:rPr>
              <a:t>return </a:t>
            </a:r>
            <a:r>
              <a:rPr lang="en-US" altLang="sv-SE" sz="2000" dirty="0" err="1" smtClean="0">
                <a:latin typeface="Courier New" panose="02070309020205020404" pitchFamily="49" charset="0"/>
                <a:cs typeface="Courier New" panose="02070309020205020404" pitchFamily="49" charset="0"/>
              </a:rPr>
              <a:t>x+y</a:t>
            </a:r>
            <a:r>
              <a:rPr lang="en-US" altLang="sv-SE" sz="2000" dirty="0" smtClean="0">
                <a:latin typeface="Courier New" panose="02070309020205020404" pitchFamily="49" charset="0"/>
                <a:cs typeface="Courier New" panose="02070309020205020404" pitchFamily="49" charset="0"/>
              </a:rPr>
              <a:t>;</a:t>
            </a:r>
          </a:p>
          <a:p>
            <a:pPr marL="0" indent="0">
              <a:spcBef>
                <a:spcPts val="1200"/>
              </a:spcBef>
              <a:buNone/>
            </a:pPr>
            <a:endParaRPr lang="en-US" altLang="sv-SE" sz="2000" dirty="0" smtClean="0">
              <a:latin typeface="Courier New" panose="02070309020205020404" pitchFamily="49" charset="0"/>
              <a:cs typeface="Courier New" panose="02070309020205020404" pitchFamily="49" charset="0"/>
            </a:endParaRPr>
          </a:p>
          <a:p>
            <a:pPr>
              <a:spcBef>
                <a:spcPts val="1200"/>
              </a:spcBef>
            </a:pPr>
            <a:r>
              <a:rPr lang="en-US" altLang="sv-SE" sz="1800" dirty="0" smtClean="0"/>
              <a:t>Hint: to see the C code click on the + </a:t>
            </a:r>
            <a:br>
              <a:rPr lang="en-US" altLang="sv-SE" sz="1800" dirty="0" smtClean="0"/>
            </a:br>
            <a:r>
              <a:rPr lang="en-US" altLang="sv-SE" sz="1800" dirty="0" smtClean="0"/>
              <a:t>or in Tools-&gt;Options disable code folding </a:t>
            </a:r>
            <a:endParaRPr lang="en-US" altLang="sv-SE" sz="1800" dirty="0" smtClean="0">
              <a:latin typeface="Courier New" panose="02070309020205020404" pitchFamily="49" charset="0"/>
              <a:cs typeface="Courier New" panose="02070309020205020404" pitchFamily="49" charset="0"/>
            </a:endParaRPr>
          </a:p>
          <a:p>
            <a:pPr marL="0" indent="0">
              <a:spcBef>
                <a:spcPts val="1200"/>
              </a:spcBef>
              <a:buNone/>
            </a:pPr>
            <a:endParaRPr lang="en-US" altLang="sv-SE" sz="2000" dirty="0" smtClean="0"/>
          </a:p>
          <a:p>
            <a:pPr marL="0" indent="0">
              <a:spcBef>
                <a:spcPts val="1200"/>
              </a:spcBef>
              <a:buNone/>
            </a:pPr>
            <a:endParaRPr lang="en-US" altLang="sv-SE" sz="2000" dirty="0" smtClean="0"/>
          </a:p>
          <a:p>
            <a:pPr>
              <a:spcBef>
                <a:spcPts val="1200"/>
              </a:spcBef>
            </a:pPr>
            <a:r>
              <a:rPr lang="en-US" altLang="sv-SE" sz="2000" dirty="0" smtClean="0"/>
              <a:t>Simulate the model that uses function </a:t>
            </a:r>
            <a:r>
              <a:rPr lang="en-US" altLang="sv-SE" sz="2000" dirty="0" smtClean="0"/>
              <a:t>f</a:t>
            </a:r>
            <a:endParaRPr lang="en-US" altLang="sv-SE" sz="2000" dirty="0" smtClean="0"/>
          </a:p>
          <a:p>
            <a:pPr>
              <a:spcBef>
                <a:spcPts val="1200"/>
              </a:spcBef>
            </a:pPr>
            <a:r>
              <a:rPr lang="en-US" altLang="sv-SE" sz="2000" dirty="0" smtClean="0"/>
              <a:t>Optional change the external definition of function f to pass output as argument to the external C function</a:t>
            </a:r>
          </a:p>
        </p:txBody>
      </p:sp>
      <p:pic>
        <p:nvPicPr>
          <p:cNvPr id="3" name="Picture 2"/>
          <p:cNvPicPr>
            <a:picLocks noChangeAspect="1"/>
          </p:cNvPicPr>
          <p:nvPr/>
        </p:nvPicPr>
        <p:blipFill>
          <a:blip r:embed="rId2"/>
          <a:stretch>
            <a:fillRect/>
          </a:stretch>
        </p:blipFill>
        <p:spPr>
          <a:xfrm>
            <a:off x="5724525" y="2385535"/>
            <a:ext cx="3419475" cy="514350"/>
          </a:xfrm>
          <a:prstGeom prst="rect">
            <a:avLst/>
          </a:prstGeom>
        </p:spPr>
      </p:pic>
      <p:pic>
        <p:nvPicPr>
          <p:cNvPr id="4" name="Picture 3"/>
          <p:cNvPicPr>
            <a:picLocks noChangeAspect="1"/>
          </p:cNvPicPr>
          <p:nvPr/>
        </p:nvPicPr>
        <p:blipFill>
          <a:blip r:embed="rId3"/>
          <a:stretch>
            <a:fillRect/>
          </a:stretch>
        </p:blipFill>
        <p:spPr>
          <a:xfrm>
            <a:off x="5724525" y="3067678"/>
            <a:ext cx="3131240" cy="2132667"/>
          </a:xfrm>
          <a:prstGeom prst="rect">
            <a:avLst/>
          </a:prstGeom>
        </p:spPr>
      </p:pic>
    </p:spTree>
    <p:extLst>
      <p:ext uri="{BB962C8B-B14F-4D97-AF65-F5344CB8AC3E}">
        <p14:creationId xmlns:p14="http://schemas.microsoft.com/office/powerpoint/2010/main" val="3937987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a:t>
            </a:r>
            <a:endParaRPr lang="sv-SE" dirty="0"/>
          </a:p>
        </p:txBody>
      </p:sp>
      <p:pic>
        <p:nvPicPr>
          <p:cNvPr id="4" name="Picture 3"/>
          <p:cNvPicPr>
            <a:picLocks noChangeAspect="1"/>
          </p:cNvPicPr>
          <p:nvPr/>
        </p:nvPicPr>
        <p:blipFill>
          <a:blip r:embed="rId2"/>
          <a:stretch>
            <a:fillRect/>
          </a:stretch>
        </p:blipFill>
        <p:spPr>
          <a:xfrm>
            <a:off x="704850" y="1014412"/>
            <a:ext cx="7734300" cy="4829175"/>
          </a:xfrm>
          <a:prstGeom prst="rect">
            <a:avLst/>
          </a:prstGeom>
        </p:spPr>
      </p:pic>
    </p:spTree>
    <p:extLst>
      <p:ext uri="{BB962C8B-B14F-4D97-AF65-F5344CB8AC3E}">
        <p14:creationId xmlns:p14="http://schemas.microsoft.com/office/powerpoint/2010/main" val="2042404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External function plot</a:t>
            </a:r>
            <a:endParaRPr lang="sv-SE" dirty="0"/>
          </a:p>
        </p:txBody>
      </p:sp>
      <p:pic>
        <p:nvPicPr>
          <p:cNvPr id="4" name="Picture 3"/>
          <p:cNvPicPr>
            <a:picLocks noChangeAspect="1"/>
          </p:cNvPicPr>
          <p:nvPr/>
        </p:nvPicPr>
        <p:blipFill>
          <a:blip r:embed="rId2"/>
          <a:stretch>
            <a:fillRect/>
          </a:stretch>
        </p:blipFill>
        <p:spPr>
          <a:xfrm>
            <a:off x="381000" y="1143000"/>
            <a:ext cx="8382000" cy="4572000"/>
          </a:xfrm>
          <a:prstGeom prst="rect">
            <a:avLst/>
          </a:prstGeom>
        </p:spPr>
      </p:pic>
    </p:spTree>
    <p:extLst>
      <p:ext uri="{BB962C8B-B14F-4D97-AF65-F5344CB8AC3E}">
        <p14:creationId xmlns:p14="http://schemas.microsoft.com/office/powerpoint/2010/main" val="1288208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External </a:t>
            </a:r>
            <a:r>
              <a:rPr lang="en-US" dirty="0"/>
              <a:t>O</a:t>
            </a:r>
            <a:r>
              <a:rPr lang="en-US" dirty="0" smtClean="0"/>
              <a:t>bjects </a:t>
            </a:r>
            <a:endParaRPr lang="en-US" dirty="0"/>
          </a:p>
        </p:txBody>
      </p:sp>
      <p:sp>
        <p:nvSpPr>
          <p:cNvPr id="13315" name="Content Placeholder 2"/>
          <p:cNvSpPr>
            <a:spLocks noGrp="1"/>
          </p:cNvSpPr>
          <p:nvPr>
            <p:ph idx="1"/>
          </p:nvPr>
        </p:nvSpPr>
        <p:spPr/>
        <p:txBody>
          <a:bodyPr/>
          <a:lstStyle/>
          <a:p>
            <a:pPr>
              <a:spcBef>
                <a:spcPts val="1800"/>
              </a:spcBef>
            </a:pPr>
            <a:r>
              <a:rPr lang="en-US" altLang="sv-SE" sz="2400" smtClean="0"/>
              <a:t>Used for C functions that need to maintain an internal state (opaque to Modelica)</a:t>
            </a:r>
          </a:p>
          <a:p>
            <a:pPr>
              <a:spcBef>
                <a:spcPts val="1800"/>
              </a:spcBef>
            </a:pPr>
            <a:r>
              <a:rPr lang="en-US" altLang="sv-SE" sz="2400" smtClean="0"/>
              <a:t>They are good for making sure things are initialized once (functions can be called multiple time during initialization and simulation). The external object constructor is called only once before the first use of the object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External Objects </a:t>
            </a:r>
            <a:r>
              <a:rPr lang="en-US" dirty="0"/>
              <a:t>– </a:t>
            </a:r>
            <a:r>
              <a:rPr lang="en-US" dirty="0" smtClean="0"/>
              <a:t>Declaration</a:t>
            </a:r>
            <a:endParaRPr lang="en-US" dirty="0"/>
          </a:p>
        </p:txBody>
      </p:sp>
      <p:sp>
        <p:nvSpPr>
          <p:cNvPr id="12291" name="Content Placeholder 2"/>
          <p:cNvSpPr>
            <a:spLocks noGrp="1"/>
          </p:cNvSpPr>
          <p:nvPr>
            <p:ph idx="1"/>
          </p:nvPr>
        </p:nvSpPr>
        <p:spPr/>
        <p:txBody>
          <a:bodyPr/>
          <a:lstStyle/>
          <a:p>
            <a:pPr>
              <a:defRPr/>
            </a:pPr>
            <a:r>
              <a:rPr lang="en-US" altLang="sv-SE" sz="2400" dirty="0" smtClean="0"/>
              <a:t>Extend from </a:t>
            </a:r>
            <a:r>
              <a:rPr lang="en-US" altLang="sv-SE" sz="2400" dirty="0" err="1" smtClean="0"/>
              <a:t>ExternalObject</a:t>
            </a:r>
            <a:r>
              <a:rPr lang="en-US" altLang="sv-SE" sz="2400" dirty="0" smtClean="0"/>
              <a:t> and provide two functions: constructor and destructor</a:t>
            </a:r>
          </a:p>
          <a:p>
            <a:pPr marL="0" indent="0">
              <a:buFontTx/>
              <a:buNone/>
              <a:defRPr/>
            </a:pPr>
            <a:endParaRPr lang="en-US" altLang="sv-SE" sz="1200" b="1" dirty="0" smtClean="0"/>
          </a:p>
          <a:p>
            <a:pPr marL="0" indent="0">
              <a:buFontTx/>
              <a:buNone/>
              <a:defRPr/>
            </a:pPr>
            <a:r>
              <a:rPr lang="en-US" altLang="sv-SE" sz="1600" b="1" dirty="0" smtClean="0"/>
              <a:t>class</a:t>
            </a:r>
            <a:r>
              <a:rPr lang="en-US" altLang="sv-SE" sz="1600" dirty="0" smtClean="0"/>
              <a:t> </a:t>
            </a:r>
            <a:r>
              <a:rPr lang="en-US" altLang="sv-SE" sz="1600" dirty="0" err="1" smtClean="0"/>
              <a:t>MyTable</a:t>
            </a:r>
            <a:endParaRPr lang="en-US" altLang="sv-SE" sz="1600" dirty="0" smtClean="0"/>
          </a:p>
          <a:p>
            <a:pPr marL="0" indent="0">
              <a:buFontTx/>
              <a:buNone/>
              <a:defRPr/>
            </a:pPr>
            <a:r>
              <a:rPr lang="en-US" altLang="sv-SE" sz="1600" dirty="0" smtClean="0"/>
              <a:t>  extends </a:t>
            </a:r>
            <a:r>
              <a:rPr lang="en-US" altLang="sv-SE" sz="1600" dirty="0" err="1" smtClean="0"/>
              <a:t>ExternalObject</a:t>
            </a:r>
            <a:r>
              <a:rPr lang="en-US" altLang="sv-SE" sz="1600" dirty="0" smtClean="0"/>
              <a:t>;</a:t>
            </a:r>
          </a:p>
          <a:p>
            <a:pPr marL="0" indent="0">
              <a:buFontTx/>
              <a:buNone/>
              <a:defRPr/>
            </a:pPr>
            <a:r>
              <a:rPr lang="en-US" altLang="sv-SE" sz="1600" dirty="0" smtClean="0"/>
              <a:t>  </a:t>
            </a:r>
            <a:r>
              <a:rPr lang="en-US" altLang="sv-SE" sz="1600" b="1" dirty="0" smtClean="0"/>
              <a:t>function</a:t>
            </a:r>
            <a:r>
              <a:rPr lang="en-US" altLang="sv-SE" sz="1600" dirty="0" smtClean="0"/>
              <a:t> </a:t>
            </a:r>
            <a:r>
              <a:rPr lang="en-US" altLang="sv-SE" sz="1600" i="1" dirty="0" smtClean="0"/>
              <a:t>constructor</a:t>
            </a:r>
          </a:p>
          <a:p>
            <a:pPr marL="0" indent="0">
              <a:buFontTx/>
              <a:buNone/>
              <a:defRPr/>
            </a:pPr>
            <a:r>
              <a:rPr lang="en-US" altLang="sv-SE" sz="1600" dirty="0" smtClean="0"/>
              <a:t>    </a:t>
            </a:r>
            <a:r>
              <a:rPr lang="en-US" altLang="sv-SE" sz="1600" b="1" dirty="0" smtClean="0"/>
              <a:t>input</a:t>
            </a:r>
            <a:r>
              <a:rPr lang="en-US" altLang="sv-SE" sz="1600" dirty="0" smtClean="0"/>
              <a:t> String </a:t>
            </a:r>
            <a:r>
              <a:rPr lang="en-US" altLang="sv-SE" sz="1600" dirty="0" err="1" smtClean="0"/>
              <a:t>fileName</a:t>
            </a:r>
            <a:r>
              <a:rPr lang="en-US" altLang="sv-SE" sz="1600" dirty="0" smtClean="0"/>
              <a:t> := "";</a:t>
            </a:r>
          </a:p>
          <a:p>
            <a:pPr marL="0" indent="0">
              <a:buFontTx/>
              <a:buNone/>
              <a:defRPr/>
            </a:pPr>
            <a:r>
              <a:rPr lang="en-US" altLang="sv-SE" sz="1600" dirty="0" smtClean="0"/>
              <a:t>    </a:t>
            </a:r>
            <a:r>
              <a:rPr lang="en-US" altLang="sv-SE" sz="1600" b="1" dirty="0" smtClean="0"/>
              <a:t>input</a:t>
            </a:r>
            <a:r>
              <a:rPr lang="en-US" altLang="sv-SE" sz="1600" dirty="0" smtClean="0"/>
              <a:t> String </a:t>
            </a:r>
            <a:r>
              <a:rPr lang="en-US" altLang="sv-SE" sz="1600" dirty="0" err="1" smtClean="0"/>
              <a:t>tableName</a:t>
            </a:r>
            <a:r>
              <a:rPr lang="en-US" altLang="sv-SE" sz="1600" dirty="0" smtClean="0"/>
              <a:t> := "";</a:t>
            </a:r>
          </a:p>
          <a:p>
            <a:pPr marL="0" indent="0">
              <a:buFontTx/>
              <a:buNone/>
              <a:defRPr/>
            </a:pPr>
            <a:r>
              <a:rPr lang="en-US" altLang="sv-SE" sz="1600" dirty="0" smtClean="0"/>
              <a:t>    </a:t>
            </a:r>
            <a:r>
              <a:rPr lang="en-US" altLang="sv-SE" sz="1600" b="1" dirty="0" smtClean="0"/>
              <a:t>output</a:t>
            </a:r>
            <a:r>
              <a:rPr lang="en-US" altLang="sv-SE" sz="1600" dirty="0" smtClean="0"/>
              <a:t> </a:t>
            </a:r>
            <a:r>
              <a:rPr lang="en-US" altLang="sv-SE" sz="1600" dirty="0" err="1" smtClean="0"/>
              <a:t>MyTable</a:t>
            </a:r>
            <a:r>
              <a:rPr lang="en-US" altLang="sv-SE" sz="1600" dirty="0" smtClean="0"/>
              <a:t> table;</a:t>
            </a:r>
          </a:p>
          <a:p>
            <a:pPr marL="0" indent="0">
              <a:buFontTx/>
              <a:buNone/>
              <a:defRPr/>
            </a:pPr>
            <a:r>
              <a:rPr lang="en-US" altLang="sv-SE" sz="1600" dirty="0" smtClean="0"/>
              <a:t>    </a:t>
            </a:r>
            <a:r>
              <a:rPr lang="en-US" altLang="sv-SE" sz="1600" b="1" dirty="0" smtClean="0"/>
              <a:t>external</a:t>
            </a:r>
            <a:r>
              <a:rPr lang="en-US" altLang="sv-SE" sz="1600" dirty="0" smtClean="0"/>
              <a:t> "C" table = </a:t>
            </a:r>
            <a:r>
              <a:rPr lang="en-US" altLang="sv-SE" sz="1600" dirty="0" err="1" smtClean="0"/>
              <a:t>initMyTable</a:t>
            </a:r>
            <a:r>
              <a:rPr lang="en-US" altLang="sv-SE" sz="1600" dirty="0" smtClean="0"/>
              <a:t>(</a:t>
            </a:r>
            <a:r>
              <a:rPr lang="en-US" altLang="sv-SE" sz="1600" dirty="0" err="1" smtClean="0"/>
              <a:t>fileName</a:t>
            </a:r>
            <a:r>
              <a:rPr lang="en-US" altLang="sv-SE" sz="1600" dirty="0" smtClean="0"/>
              <a:t>, </a:t>
            </a:r>
            <a:r>
              <a:rPr lang="en-US" altLang="sv-SE" sz="1600" dirty="0" err="1" smtClean="0"/>
              <a:t>tableName</a:t>
            </a:r>
            <a:r>
              <a:rPr lang="en-US" altLang="sv-SE" sz="1600" dirty="0" smtClean="0"/>
              <a:t>);</a:t>
            </a:r>
          </a:p>
          <a:p>
            <a:pPr marL="0" indent="0">
              <a:buFontTx/>
              <a:buNone/>
              <a:defRPr/>
            </a:pPr>
            <a:r>
              <a:rPr lang="en-US" altLang="sv-SE" sz="1600" dirty="0" smtClean="0"/>
              <a:t>  </a:t>
            </a:r>
            <a:r>
              <a:rPr lang="en-US" altLang="sv-SE" sz="1600" b="1" dirty="0" smtClean="0"/>
              <a:t>end</a:t>
            </a:r>
            <a:r>
              <a:rPr lang="en-US" altLang="sv-SE" sz="1600" dirty="0" smtClean="0"/>
              <a:t> constructor;</a:t>
            </a:r>
          </a:p>
          <a:p>
            <a:pPr marL="0" indent="0">
              <a:buFontTx/>
              <a:buNone/>
              <a:defRPr/>
            </a:pPr>
            <a:r>
              <a:rPr lang="en-US" altLang="sv-SE" sz="1600" dirty="0" smtClean="0"/>
              <a:t>  </a:t>
            </a:r>
            <a:r>
              <a:rPr lang="en-US" altLang="sv-SE" sz="1600" b="1" dirty="0" smtClean="0"/>
              <a:t>function</a:t>
            </a:r>
            <a:r>
              <a:rPr lang="en-US" altLang="sv-SE" sz="1600" dirty="0" smtClean="0"/>
              <a:t> </a:t>
            </a:r>
            <a:r>
              <a:rPr lang="en-US" altLang="sv-SE" sz="1600" i="1" dirty="0" smtClean="0"/>
              <a:t>destructor</a:t>
            </a:r>
            <a:r>
              <a:rPr lang="en-US" altLang="sv-SE" sz="1600" dirty="0" smtClean="0"/>
              <a:t> "Release storage of table"</a:t>
            </a:r>
          </a:p>
          <a:p>
            <a:pPr marL="0" indent="0">
              <a:buFontTx/>
              <a:buNone/>
              <a:defRPr/>
            </a:pPr>
            <a:r>
              <a:rPr lang="en-US" altLang="sv-SE" sz="1600" dirty="0" smtClean="0"/>
              <a:t>    </a:t>
            </a:r>
            <a:r>
              <a:rPr lang="en-US" altLang="sv-SE" sz="1600" b="1" dirty="0" smtClean="0"/>
              <a:t>input</a:t>
            </a:r>
            <a:r>
              <a:rPr lang="en-US" altLang="sv-SE" sz="1600" dirty="0" smtClean="0"/>
              <a:t> </a:t>
            </a:r>
            <a:r>
              <a:rPr lang="en-US" altLang="sv-SE" sz="1600" dirty="0" err="1" smtClean="0"/>
              <a:t>MyTable</a:t>
            </a:r>
            <a:r>
              <a:rPr lang="en-US" altLang="sv-SE" sz="1600" dirty="0" smtClean="0"/>
              <a:t> table;</a:t>
            </a:r>
          </a:p>
          <a:p>
            <a:pPr marL="0" indent="0">
              <a:buFontTx/>
              <a:buNone/>
              <a:defRPr/>
            </a:pPr>
            <a:r>
              <a:rPr lang="en-US" altLang="sv-SE" sz="1600" dirty="0" smtClean="0"/>
              <a:t>    </a:t>
            </a:r>
            <a:r>
              <a:rPr lang="en-US" altLang="sv-SE" sz="1600" b="1" dirty="0" smtClean="0"/>
              <a:t>external</a:t>
            </a:r>
            <a:r>
              <a:rPr lang="en-US" altLang="sv-SE" sz="1600" dirty="0" smtClean="0"/>
              <a:t> "C" </a:t>
            </a:r>
            <a:r>
              <a:rPr lang="en-US" altLang="sv-SE" sz="1600" dirty="0" err="1" smtClean="0"/>
              <a:t>closeMyTable</a:t>
            </a:r>
            <a:r>
              <a:rPr lang="en-US" altLang="sv-SE" sz="1600" dirty="0" smtClean="0"/>
              <a:t>(table);</a:t>
            </a:r>
          </a:p>
          <a:p>
            <a:pPr marL="0" indent="0">
              <a:buFontTx/>
              <a:buNone/>
              <a:defRPr/>
            </a:pPr>
            <a:r>
              <a:rPr lang="en-US" altLang="sv-SE" sz="1600" dirty="0" smtClean="0"/>
              <a:t>  </a:t>
            </a:r>
            <a:r>
              <a:rPr lang="en-US" altLang="sv-SE" sz="1600" b="1" dirty="0" smtClean="0"/>
              <a:t>end</a:t>
            </a:r>
            <a:r>
              <a:rPr lang="en-US" altLang="sv-SE" sz="1600" dirty="0" smtClean="0"/>
              <a:t> destructor;</a:t>
            </a:r>
          </a:p>
          <a:p>
            <a:pPr marL="0" indent="0">
              <a:buFontTx/>
              <a:buNone/>
              <a:defRPr/>
            </a:pPr>
            <a:r>
              <a:rPr lang="en-US" altLang="sv-SE" sz="1600" b="1" dirty="0" smtClean="0"/>
              <a:t>end</a:t>
            </a:r>
            <a:r>
              <a:rPr lang="en-US" altLang="sv-SE" sz="1600" dirty="0" smtClean="0"/>
              <a:t> </a:t>
            </a:r>
            <a:r>
              <a:rPr lang="en-US" altLang="sv-SE" sz="1600" dirty="0" err="1" smtClean="0"/>
              <a:t>MyTable</a:t>
            </a:r>
            <a:r>
              <a:rPr lang="en-US" altLang="sv-SE" sz="1600" dirty="0" smtClean="0"/>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External </a:t>
            </a:r>
            <a:r>
              <a:rPr lang="en-US" dirty="0"/>
              <a:t>O</a:t>
            </a:r>
            <a:r>
              <a:rPr lang="en-US" dirty="0" smtClean="0"/>
              <a:t>bjects – Exercises</a:t>
            </a:r>
            <a:endParaRPr lang="en-US" dirty="0"/>
          </a:p>
        </p:txBody>
      </p:sp>
      <p:sp>
        <p:nvSpPr>
          <p:cNvPr id="15363" name="Content Placeholder 2"/>
          <p:cNvSpPr>
            <a:spLocks noGrp="1"/>
          </p:cNvSpPr>
          <p:nvPr>
            <p:ph idx="1"/>
          </p:nvPr>
        </p:nvSpPr>
        <p:spPr>
          <a:xfrm>
            <a:off x="203200" y="1125539"/>
            <a:ext cx="8940800" cy="1011374"/>
          </a:xfrm>
        </p:spPr>
        <p:txBody>
          <a:bodyPr/>
          <a:lstStyle/>
          <a:p>
            <a:r>
              <a:rPr lang="en-US" altLang="sv-SE" sz="1800" dirty="0" smtClean="0"/>
              <a:t>Open ExternalObjects.mo</a:t>
            </a:r>
          </a:p>
          <a:p>
            <a:r>
              <a:rPr lang="en-US" altLang="sv-SE" sz="1800" dirty="0" smtClean="0"/>
              <a:t>Fill in the external C </a:t>
            </a:r>
            <a:r>
              <a:rPr lang="en-US" altLang="sv-SE" sz="1800" dirty="0" smtClean="0"/>
              <a:t>code for </a:t>
            </a:r>
            <a:r>
              <a:rPr lang="en-US" altLang="sv-SE" sz="1600" dirty="0" smtClean="0">
                <a:latin typeface="Courier New" panose="02070309020205020404" pitchFamily="49" charset="0"/>
                <a:cs typeface="Courier New" panose="02070309020205020404" pitchFamily="49" charset="0"/>
              </a:rPr>
              <a:t>constructor</a:t>
            </a:r>
            <a:r>
              <a:rPr lang="en-US" altLang="sv-SE" sz="1800" dirty="0" smtClean="0"/>
              <a:t> and </a:t>
            </a:r>
            <a:r>
              <a:rPr lang="en-US" altLang="sv-SE" sz="1600" dirty="0" smtClean="0">
                <a:latin typeface="Courier New" panose="02070309020205020404" pitchFamily="49" charset="0"/>
                <a:cs typeface="Courier New" panose="02070309020205020404" pitchFamily="49" charset="0"/>
              </a:rPr>
              <a:t>destructor</a:t>
            </a:r>
            <a:r>
              <a:rPr lang="en-US" altLang="sv-SE" sz="1800" dirty="0" smtClean="0"/>
              <a:t>  </a:t>
            </a:r>
            <a:r>
              <a:rPr lang="en-US" altLang="sv-SE" sz="1800" dirty="0" smtClean="0"/>
              <a:t>for the external </a:t>
            </a:r>
            <a:r>
              <a:rPr lang="en-US" altLang="sv-SE" sz="1800" dirty="0" smtClean="0"/>
              <a:t>object</a:t>
            </a:r>
            <a:endParaRPr lang="en-US" altLang="sv-SE" sz="1800" dirty="0" smtClean="0"/>
          </a:p>
          <a:p>
            <a:r>
              <a:rPr lang="en-US" altLang="sv-SE" sz="1800" dirty="0" smtClean="0"/>
              <a:t>Simulate </a:t>
            </a:r>
            <a:r>
              <a:rPr lang="en-US" altLang="sv-SE" sz="1800" dirty="0" err="1" smtClean="0"/>
              <a:t>ExternalObjects.Test</a:t>
            </a:r>
            <a:endParaRPr lang="en-US" altLang="sv-SE" sz="1800" dirty="0" smtClean="0"/>
          </a:p>
        </p:txBody>
      </p:sp>
      <p:sp>
        <p:nvSpPr>
          <p:cNvPr id="3" name="TextBox 2"/>
          <p:cNvSpPr txBox="1"/>
          <p:nvPr/>
        </p:nvSpPr>
        <p:spPr>
          <a:xfrm>
            <a:off x="335168" y="2226366"/>
            <a:ext cx="5986119" cy="229293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a:t>
            </a:r>
            <a:r>
              <a:rPr kumimoji="0" lang="en-US" sz="1100" b="0" i="0" u="none" strike="noStrike" kern="1200" cap="none" spc="0" normalizeH="0" baseline="0" noProof="0" dirty="0" err="1" smtClean="0">
                <a:ln>
                  <a:noFill/>
                </a:ln>
                <a:solidFill>
                  <a:srgbClr val="000000"/>
                </a:solidFill>
                <a:effectLst/>
                <a:uLnTx/>
                <a:uFillTx/>
                <a:latin typeface="Courier New" panose="02070309020205020404" pitchFamily="49" charset="0"/>
                <a:ea typeface="+mn-ea"/>
                <a:cs typeface="Courier New" panose="02070309020205020404" pitchFamily="49" charset="0"/>
              </a:rPr>
              <a:t>int</a:t>
            </a: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a:t>
            </a:r>
            <a:r>
              <a:rPr kumimoji="0" lang="en-US" sz="1100" b="0" i="0" u="none" strike="noStrike" kern="1200" cap="none" spc="0" normalizeH="0" baseline="0" noProof="0" dirty="0" err="1" smtClean="0">
                <a:ln>
                  <a:noFill/>
                </a:ln>
                <a:solidFill>
                  <a:srgbClr val="000000"/>
                </a:solidFill>
                <a:effectLst/>
                <a:uLnTx/>
                <a:uFillTx/>
                <a:latin typeface="Courier New" panose="02070309020205020404" pitchFamily="49" charset="0"/>
                <a:ea typeface="+mn-ea"/>
                <a:cs typeface="Courier New" panose="02070309020205020404" pitchFamily="49" charset="0"/>
              </a:rPr>
              <a:t>i</a:t>
            </a: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=0; // Hint: you can Insert this code in Constructor</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double *</a:t>
            </a:r>
            <a:r>
              <a:rPr kumimoji="0" lang="en-US" sz="1100" b="0" i="0" u="none" strike="noStrike" kern="1200" cap="none" spc="0" normalizeH="0" baseline="0" noProof="0" dirty="0" err="1" smtClean="0">
                <a:ln>
                  <a:noFill/>
                </a:ln>
                <a:solidFill>
                  <a:srgbClr val="000000"/>
                </a:solidFill>
                <a:effectLst/>
                <a:uLnTx/>
                <a:uFillTx/>
                <a:latin typeface="Courier New" panose="02070309020205020404" pitchFamily="49" charset="0"/>
                <a:ea typeface="+mn-ea"/>
                <a:cs typeface="Courier New" panose="02070309020205020404" pitchFamily="49" charset="0"/>
              </a:rPr>
              <a:t>extObj</a:t>
            </a: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 (double*)</a:t>
            </a:r>
            <a:r>
              <a:rPr kumimoji="0" lang="en-US" sz="1100" b="0" i="0" u="none" strike="noStrike" kern="1200" cap="none" spc="0" normalizeH="0" baseline="0" noProof="0" dirty="0" err="1" smtClean="0">
                <a:ln>
                  <a:noFill/>
                </a:ln>
                <a:solidFill>
                  <a:srgbClr val="000000"/>
                </a:solidFill>
                <a:effectLst/>
                <a:uLnTx/>
                <a:uFillTx/>
                <a:latin typeface="Courier New" panose="02070309020205020404" pitchFamily="49" charset="0"/>
                <a:ea typeface="+mn-ea"/>
                <a:cs typeface="Courier New" panose="02070309020205020404" pitchFamily="49" charset="0"/>
              </a:rPr>
              <a:t>malloc</a:t>
            </a: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(size*</a:t>
            </a:r>
            <a:r>
              <a:rPr kumimoji="0" lang="en-US" sz="1100" b="0" i="0" u="none" strike="noStrike" kern="1200" cap="none" spc="0" normalizeH="0" baseline="0" noProof="0" dirty="0" err="1" smtClean="0">
                <a:ln>
                  <a:noFill/>
                </a:ln>
                <a:solidFill>
                  <a:srgbClr val="000000"/>
                </a:solidFill>
                <a:effectLst/>
                <a:uLnTx/>
                <a:uFillTx/>
                <a:latin typeface="Courier New" panose="02070309020205020404" pitchFamily="49" charset="0"/>
                <a:ea typeface="+mn-ea"/>
                <a:cs typeface="Courier New" panose="02070309020205020404" pitchFamily="49" charset="0"/>
              </a:rPr>
              <a:t>sizeof</a:t>
            </a: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(double));</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if(</a:t>
            </a:r>
            <a:r>
              <a:rPr kumimoji="0" lang="en-US" sz="1100" b="0" i="0" u="none" strike="noStrike" kern="1200" cap="none" spc="0" normalizeH="0" baseline="0" noProof="0" dirty="0" err="1" smtClean="0">
                <a:ln>
                  <a:noFill/>
                </a:ln>
                <a:solidFill>
                  <a:srgbClr val="000000"/>
                </a:solidFill>
                <a:effectLst/>
                <a:uLnTx/>
                <a:uFillTx/>
                <a:latin typeface="Courier New" panose="02070309020205020404" pitchFamily="49" charset="0"/>
                <a:ea typeface="+mn-ea"/>
                <a:cs typeface="Courier New" panose="02070309020205020404" pitchFamily="49" charset="0"/>
              </a:rPr>
              <a:t>extObj</a:t>
            </a: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 NULL)</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a:t>
            </a:r>
            <a:r>
              <a:rPr kumimoji="0" lang="en-US" sz="1100" b="0" i="0" u="none" strike="noStrike" kern="1200" cap="none" spc="0" normalizeH="0" baseline="0" noProof="0" dirty="0" err="1" smtClean="0">
                <a:ln>
                  <a:noFill/>
                </a:ln>
                <a:solidFill>
                  <a:srgbClr val="000000"/>
                </a:solidFill>
                <a:effectLst/>
                <a:uLnTx/>
                <a:uFillTx/>
                <a:latin typeface="Courier New" panose="02070309020205020404" pitchFamily="49" charset="0"/>
                <a:ea typeface="+mn-ea"/>
                <a:cs typeface="Courier New" panose="02070309020205020404" pitchFamily="49" charset="0"/>
              </a:rPr>
              <a:t>printf</a:t>
            </a: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(\"Not enough memory\");</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for(</a:t>
            </a:r>
            <a:r>
              <a:rPr kumimoji="0" lang="en-US" sz="1100" b="0" i="0" u="none" strike="noStrike" kern="1200" cap="none" spc="0" normalizeH="0" baseline="0" noProof="0" dirty="0" err="1" smtClean="0">
                <a:ln>
                  <a:noFill/>
                </a:ln>
                <a:solidFill>
                  <a:srgbClr val="000000"/>
                </a:solidFill>
                <a:effectLst/>
                <a:uLnTx/>
                <a:uFillTx/>
                <a:latin typeface="Courier New" panose="02070309020205020404" pitchFamily="49" charset="0"/>
                <a:ea typeface="+mn-ea"/>
                <a:cs typeface="Courier New" panose="02070309020205020404" pitchFamily="49" charset="0"/>
              </a:rPr>
              <a:t>i</a:t>
            </a: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=0; </a:t>
            </a:r>
            <a:r>
              <a:rPr kumimoji="0" lang="en-US" sz="1100" b="0" i="0" u="none" strike="noStrike" kern="1200" cap="none" spc="0" normalizeH="0" baseline="0" noProof="0" dirty="0" err="1" smtClean="0">
                <a:ln>
                  <a:noFill/>
                </a:ln>
                <a:solidFill>
                  <a:srgbClr val="000000"/>
                </a:solidFill>
                <a:effectLst/>
                <a:uLnTx/>
                <a:uFillTx/>
                <a:latin typeface="Courier New" panose="02070309020205020404" pitchFamily="49" charset="0"/>
                <a:ea typeface="+mn-ea"/>
                <a:cs typeface="Courier New" panose="02070309020205020404" pitchFamily="49" charset="0"/>
              </a:rPr>
              <a:t>i</a:t>
            </a: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&lt;size; </a:t>
            </a:r>
            <a:r>
              <a:rPr kumimoji="0" lang="en-US" sz="1100" b="0" i="0" u="none" strike="noStrike" kern="1200" cap="none" spc="0" normalizeH="0" baseline="0" noProof="0" dirty="0" err="1" smtClean="0">
                <a:ln>
                  <a:noFill/>
                </a:ln>
                <a:solidFill>
                  <a:srgbClr val="000000"/>
                </a:solidFill>
                <a:effectLst/>
                <a:uLnTx/>
                <a:uFillTx/>
                <a:latin typeface="Courier New" panose="02070309020205020404" pitchFamily="49" charset="0"/>
                <a:ea typeface="+mn-ea"/>
                <a:cs typeface="Courier New" panose="02070309020205020404" pitchFamily="49" charset="0"/>
              </a:rPr>
              <a:t>i</a:t>
            </a: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if(</a:t>
            </a:r>
            <a:r>
              <a:rPr kumimoji="0" lang="en-US" sz="1100" b="0" i="0" u="none" strike="noStrike" kern="1200" cap="none" spc="0" normalizeH="0" baseline="0" noProof="0" dirty="0" err="1" smtClean="0">
                <a:ln>
                  <a:noFill/>
                </a:ln>
                <a:solidFill>
                  <a:srgbClr val="000000"/>
                </a:solidFill>
                <a:effectLst/>
                <a:uLnTx/>
                <a:uFillTx/>
                <a:latin typeface="Courier New" panose="02070309020205020404" pitchFamily="49" charset="0"/>
                <a:ea typeface="+mn-ea"/>
                <a:cs typeface="Courier New" panose="02070309020205020404" pitchFamily="49" charset="0"/>
              </a:rPr>
              <a:t>i</a:t>
            </a: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&lt; 2)</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a:t>
            </a:r>
            <a:r>
              <a:rPr kumimoji="0" lang="en-US" sz="1100" b="0" i="0" u="none" strike="noStrike" kern="1200" cap="none" spc="0" normalizeH="0" baseline="0" noProof="0" dirty="0" err="1" smtClean="0">
                <a:ln>
                  <a:noFill/>
                </a:ln>
                <a:solidFill>
                  <a:srgbClr val="000000"/>
                </a:solidFill>
                <a:effectLst/>
                <a:uLnTx/>
                <a:uFillTx/>
                <a:latin typeface="Courier New" panose="02070309020205020404" pitchFamily="49" charset="0"/>
                <a:ea typeface="+mn-ea"/>
                <a:cs typeface="Courier New" panose="02070309020205020404" pitchFamily="49" charset="0"/>
              </a:rPr>
              <a:t>extObj</a:t>
            </a: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a:t>
            </a:r>
            <a:r>
              <a:rPr kumimoji="0" lang="en-US" sz="1100" b="0" i="0" u="none" strike="noStrike" kern="1200" cap="none" spc="0" normalizeH="0" baseline="0" noProof="0" dirty="0" err="1" smtClean="0">
                <a:ln>
                  <a:noFill/>
                </a:ln>
                <a:solidFill>
                  <a:srgbClr val="000000"/>
                </a:solidFill>
                <a:effectLst/>
                <a:uLnTx/>
                <a:uFillTx/>
                <a:latin typeface="Courier New" panose="02070309020205020404" pitchFamily="49" charset="0"/>
                <a:ea typeface="+mn-ea"/>
                <a:cs typeface="Courier New" panose="02070309020205020404" pitchFamily="49" charset="0"/>
              </a:rPr>
              <a:t>i</a:t>
            </a: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 1.0;</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else</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a:t>
            </a:r>
            <a:r>
              <a:rPr kumimoji="0" lang="en-US" sz="1100" b="0" i="0" u="none" strike="noStrike" kern="1200" cap="none" spc="0" normalizeH="0" baseline="0" noProof="0" dirty="0" err="1" smtClean="0">
                <a:ln>
                  <a:noFill/>
                </a:ln>
                <a:solidFill>
                  <a:srgbClr val="000000"/>
                </a:solidFill>
                <a:effectLst/>
                <a:uLnTx/>
                <a:uFillTx/>
                <a:latin typeface="Courier New" panose="02070309020205020404" pitchFamily="49" charset="0"/>
                <a:ea typeface="+mn-ea"/>
                <a:cs typeface="Courier New" panose="02070309020205020404" pitchFamily="49" charset="0"/>
              </a:rPr>
              <a:t>extObj</a:t>
            </a: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a:t>
            </a:r>
            <a:r>
              <a:rPr kumimoji="0" lang="en-US" sz="1100" b="0" i="0" u="none" strike="noStrike" kern="1200" cap="none" spc="0" normalizeH="0" baseline="0" noProof="0" dirty="0" err="1" smtClean="0">
                <a:ln>
                  <a:noFill/>
                </a:ln>
                <a:solidFill>
                  <a:srgbClr val="000000"/>
                </a:solidFill>
                <a:effectLst/>
                <a:uLnTx/>
                <a:uFillTx/>
                <a:latin typeface="Courier New" panose="02070309020205020404" pitchFamily="49" charset="0"/>
                <a:ea typeface="+mn-ea"/>
                <a:cs typeface="Courier New" panose="02070309020205020404" pitchFamily="49" charset="0"/>
              </a:rPr>
              <a:t>i</a:t>
            </a: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 </a:t>
            </a:r>
            <a:r>
              <a:rPr kumimoji="0" lang="en-US" sz="1100" b="0" i="0" u="none" strike="noStrike" kern="1200" cap="none" spc="0" normalizeH="0" baseline="0" noProof="0" dirty="0" err="1" smtClean="0">
                <a:ln>
                  <a:noFill/>
                </a:ln>
                <a:solidFill>
                  <a:srgbClr val="000000"/>
                </a:solidFill>
                <a:effectLst/>
                <a:uLnTx/>
                <a:uFillTx/>
                <a:latin typeface="Courier New" panose="02070309020205020404" pitchFamily="49" charset="0"/>
                <a:ea typeface="+mn-ea"/>
                <a:cs typeface="Courier New" panose="02070309020205020404" pitchFamily="49" charset="0"/>
              </a:rPr>
              <a:t>extObj</a:t>
            </a: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[i-1]+</a:t>
            </a:r>
            <a:r>
              <a:rPr kumimoji="0" lang="en-US" sz="1100" b="0" i="0" u="none" strike="noStrike" kern="1200" cap="none" spc="0" normalizeH="0" baseline="0" noProof="0" dirty="0" err="1" smtClean="0">
                <a:ln>
                  <a:noFill/>
                </a:ln>
                <a:solidFill>
                  <a:srgbClr val="000000"/>
                </a:solidFill>
                <a:effectLst/>
                <a:uLnTx/>
                <a:uFillTx/>
                <a:latin typeface="Courier New" panose="02070309020205020404" pitchFamily="49" charset="0"/>
                <a:ea typeface="+mn-ea"/>
                <a:cs typeface="Courier New" panose="02070309020205020404" pitchFamily="49" charset="0"/>
              </a:rPr>
              <a:t>extObj</a:t>
            </a: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[i-2];</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return (void*)</a:t>
            </a:r>
            <a:r>
              <a:rPr kumimoji="0" lang="en-US" sz="1100" b="0" i="0" u="none" strike="noStrike" kern="1200" cap="none" spc="0" normalizeH="0" baseline="0" noProof="0" dirty="0" err="1" smtClean="0">
                <a:ln>
                  <a:noFill/>
                </a:ln>
                <a:solidFill>
                  <a:srgbClr val="000000"/>
                </a:solidFill>
                <a:effectLst/>
                <a:uLnTx/>
                <a:uFillTx/>
                <a:latin typeface="Courier New" panose="02070309020205020404" pitchFamily="49" charset="0"/>
                <a:ea typeface="+mn-ea"/>
                <a:cs typeface="Courier New" panose="02070309020205020404" pitchFamily="49" charset="0"/>
              </a:rPr>
              <a:t>extObj</a:t>
            </a: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a:t>
            </a:r>
            <a:endParaRPr kumimoji="0" lang="sv-SE"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endParaRPr>
          </a:p>
        </p:txBody>
      </p:sp>
      <p:sp>
        <p:nvSpPr>
          <p:cNvPr id="5" name="TextBox 4"/>
          <p:cNvSpPr txBox="1"/>
          <p:nvPr/>
        </p:nvSpPr>
        <p:spPr>
          <a:xfrm>
            <a:off x="675860" y="4861758"/>
            <a:ext cx="5645427" cy="1107996"/>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 Release storage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double *</a:t>
            </a:r>
            <a:r>
              <a:rPr kumimoji="0" lang="en-US" sz="1100" b="0" i="0" u="none" strike="noStrike" kern="1200" cap="none" spc="0" normalizeH="0" baseline="0" noProof="0" dirty="0" err="1" smtClean="0">
                <a:ln>
                  <a:noFill/>
                </a:ln>
                <a:solidFill>
                  <a:srgbClr val="000000"/>
                </a:solidFill>
                <a:effectLst/>
                <a:uLnTx/>
                <a:uFillTx/>
                <a:latin typeface="Courier New" panose="02070309020205020404" pitchFamily="49" charset="0"/>
                <a:ea typeface="+mn-ea"/>
                <a:cs typeface="Courier New" panose="02070309020205020404" pitchFamily="49" charset="0"/>
              </a:rPr>
              <a:t>extObj</a:t>
            </a: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 (double*)object;</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if (object == NULL)</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return;</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          free(</a:t>
            </a:r>
            <a:r>
              <a:rPr kumimoji="0" lang="en-US" sz="1100" b="0" i="0" u="none" strike="noStrike" kern="1200" cap="none" spc="0" normalizeH="0" baseline="0" noProof="0" dirty="0" err="1" smtClean="0">
                <a:ln>
                  <a:noFill/>
                </a:ln>
                <a:solidFill>
                  <a:srgbClr val="000000"/>
                </a:solidFill>
                <a:effectLst/>
                <a:uLnTx/>
                <a:uFillTx/>
                <a:latin typeface="Courier New" panose="02070309020205020404" pitchFamily="49" charset="0"/>
                <a:ea typeface="+mn-ea"/>
                <a:cs typeface="Courier New" panose="02070309020205020404" pitchFamily="49" charset="0"/>
              </a:rPr>
              <a:t>extObj</a:t>
            </a:r>
            <a:r>
              <a:rPr kumimoji="0" lang="en-US"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rPr>
              <a:t>);</a:t>
            </a:r>
            <a:endParaRPr kumimoji="0" lang="sv-SE" sz="1100" b="0" i="0" u="none" strike="noStrike" kern="1200" cap="none" spc="0" normalizeH="0" baseline="0" noProof="0" dirty="0" smtClean="0">
              <a:ln>
                <a:noFill/>
              </a:ln>
              <a:solidFill>
                <a:srgbClr val="000000"/>
              </a:solidFill>
              <a:effectLst/>
              <a:uLnTx/>
              <a:uFillTx/>
              <a:latin typeface="Courier New" panose="02070309020205020404" pitchFamily="49" charset="0"/>
              <a:ea typeface="+mn-ea"/>
              <a:cs typeface="Courier New" panose="02070309020205020404" pitchFamily="49" charset="0"/>
            </a:endParaRPr>
          </a:p>
        </p:txBody>
      </p:sp>
      <p:sp>
        <p:nvSpPr>
          <p:cNvPr id="4" name="TextBox 3"/>
          <p:cNvSpPr txBox="1"/>
          <p:nvPr/>
        </p:nvSpPr>
        <p:spPr>
          <a:xfrm>
            <a:off x="6745908" y="2723322"/>
            <a:ext cx="2260555" cy="156966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Hint, code</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for constructor</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Index 0 in C array</a:t>
            </a:r>
            <a:br>
              <a:rPr kumimoji="0" 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br>
            <a:r>
              <a:rPr kumimoji="0" 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corresponds to index 1</a:t>
            </a:r>
            <a:br>
              <a:rPr kumimoji="0" 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br>
            <a:r>
              <a:rPr kumimoji="0" 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in Modelica.</a:t>
            </a:r>
            <a:endParaRPr kumimoji="0" lang="sv-SE"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endParaRPr>
          </a:p>
        </p:txBody>
      </p:sp>
      <p:sp>
        <p:nvSpPr>
          <p:cNvPr id="7" name="TextBox 6"/>
          <p:cNvSpPr txBox="1"/>
          <p:nvPr/>
        </p:nvSpPr>
        <p:spPr>
          <a:xfrm>
            <a:off x="6745908" y="5123369"/>
            <a:ext cx="1396536" cy="584775"/>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Hint, code</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for destructor</a:t>
            </a:r>
            <a:endParaRPr kumimoji="0" lang="sv-SE"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324123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018" y="0"/>
            <a:ext cx="8775700" cy="503237"/>
          </a:xfrm>
        </p:spPr>
        <p:txBody>
          <a:bodyPr/>
          <a:lstStyle/>
          <a:p>
            <a:r>
              <a:rPr lang="en-US" dirty="0" smtClean="0"/>
              <a:t>External objects solution</a:t>
            </a:r>
            <a:endParaRPr lang="sv-SE" dirty="0"/>
          </a:p>
        </p:txBody>
      </p:sp>
      <p:pic>
        <p:nvPicPr>
          <p:cNvPr id="4" name="Picture 3"/>
          <p:cNvPicPr>
            <a:picLocks noChangeAspect="1"/>
          </p:cNvPicPr>
          <p:nvPr/>
        </p:nvPicPr>
        <p:blipFill>
          <a:blip r:embed="rId2"/>
          <a:stretch>
            <a:fillRect/>
          </a:stretch>
        </p:blipFill>
        <p:spPr>
          <a:xfrm>
            <a:off x="320209" y="653292"/>
            <a:ext cx="8601317" cy="5379761"/>
          </a:xfrm>
          <a:prstGeom prst="rect">
            <a:avLst/>
          </a:prstGeom>
        </p:spPr>
      </p:pic>
    </p:spTree>
    <p:extLst>
      <p:ext uri="{BB962C8B-B14F-4D97-AF65-F5344CB8AC3E}">
        <p14:creationId xmlns:p14="http://schemas.microsoft.com/office/powerpoint/2010/main" val="1704379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simulation of External Objects Example</a:t>
            </a:r>
            <a:endParaRPr lang="sv-SE" dirty="0"/>
          </a:p>
        </p:txBody>
      </p:sp>
      <p:sp>
        <p:nvSpPr>
          <p:cNvPr id="3" name="Content Placeholder 2"/>
          <p:cNvSpPr>
            <a:spLocks noGrp="1"/>
          </p:cNvSpPr>
          <p:nvPr>
            <p:ph idx="1"/>
          </p:nvPr>
        </p:nvSpPr>
        <p:spPr>
          <a:xfrm>
            <a:off x="203200" y="1125539"/>
            <a:ext cx="8046278" cy="544236"/>
          </a:xfrm>
        </p:spPr>
        <p:txBody>
          <a:bodyPr/>
          <a:lstStyle/>
          <a:p>
            <a:r>
              <a:rPr lang="en-US" sz="1800" dirty="0" smtClean="0"/>
              <a:t>Test model simulation and plots. Change plot line width via plot Setup.</a:t>
            </a:r>
            <a:endParaRPr lang="sv-SE" sz="1800" dirty="0"/>
          </a:p>
        </p:txBody>
      </p:sp>
      <p:pic>
        <p:nvPicPr>
          <p:cNvPr id="5" name="Picture 4"/>
          <p:cNvPicPr>
            <a:picLocks noChangeAspect="1"/>
          </p:cNvPicPr>
          <p:nvPr/>
        </p:nvPicPr>
        <p:blipFill>
          <a:blip r:embed="rId2"/>
          <a:stretch>
            <a:fillRect/>
          </a:stretch>
        </p:blipFill>
        <p:spPr>
          <a:xfrm>
            <a:off x="456787" y="1554852"/>
            <a:ext cx="5079309" cy="1543391"/>
          </a:xfrm>
          <a:prstGeom prst="rect">
            <a:avLst/>
          </a:prstGeom>
        </p:spPr>
      </p:pic>
      <p:pic>
        <p:nvPicPr>
          <p:cNvPr id="6" name="Picture 5"/>
          <p:cNvPicPr>
            <a:picLocks noChangeAspect="1"/>
          </p:cNvPicPr>
          <p:nvPr/>
        </p:nvPicPr>
        <p:blipFill>
          <a:blip r:embed="rId3"/>
          <a:stretch>
            <a:fillRect/>
          </a:stretch>
        </p:blipFill>
        <p:spPr>
          <a:xfrm>
            <a:off x="456787" y="3098243"/>
            <a:ext cx="6272005" cy="3119627"/>
          </a:xfrm>
          <a:prstGeom prst="rect">
            <a:avLst/>
          </a:prstGeom>
        </p:spPr>
      </p:pic>
      <p:sp>
        <p:nvSpPr>
          <p:cNvPr id="7" name="TextBox 6"/>
          <p:cNvSpPr txBox="1"/>
          <p:nvPr/>
        </p:nvSpPr>
        <p:spPr>
          <a:xfrm>
            <a:off x="6069119" y="1569139"/>
            <a:ext cx="3074881" cy="1077218"/>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According to the algorithm</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the first two elements are 1</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The next are the sum of the two</a:t>
            </a:r>
            <a:br>
              <a:rPr kumimoji="0" 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br>
            <a:r>
              <a:rPr kumimoji="0" lang="en-US"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previous elements</a:t>
            </a:r>
            <a:endParaRPr kumimoji="0" lang="sv-SE" sz="16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701954075"/>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9095</TotalTime>
  <Words>340</Words>
  <Application>Microsoft Office PowerPoint</Application>
  <PresentationFormat>Letter Paper (8.5x11 in)</PresentationFormat>
  <Paragraphs>65</Paragraphs>
  <Slides>8</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8</vt:i4>
      </vt:variant>
    </vt:vector>
  </HeadingPairs>
  <TitlesOfParts>
    <vt:vector size="12" baseType="lpstr">
      <vt:lpstr>Arial</vt:lpstr>
      <vt:lpstr>Courier New</vt:lpstr>
      <vt:lpstr>Default Design</vt:lpstr>
      <vt:lpstr>1_Default Design</vt:lpstr>
      <vt:lpstr>External Functions – Exercises</vt:lpstr>
      <vt:lpstr>Solution</vt:lpstr>
      <vt:lpstr>External function plot</vt:lpstr>
      <vt:lpstr>External Objects </vt:lpstr>
      <vt:lpstr>External Objects – Declaration</vt:lpstr>
      <vt:lpstr>External Objects – Exercises</vt:lpstr>
      <vt:lpstr>External objects solution</vt:lpstr>
      <vt:lpstr>Test simulation of External Objects Example</vt:lpstr>
    </vt:vector>
  </TitlesOfParts>
  <Company>Linkoping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Peter Bunus</dc:creator>
  <cp:lastModifiedBy>Peter Fritzson</cp:lastModifiedBy>
  <cp:revision>518</cp:revision>
  <cp:lastPrinted>2018-11-23T09:24:40Z</cp:lastPrinted>
  <dcterms:created xsi:type="dcterms:W3CDTF">2004-06-16T13:07:46Z</dcterms:created>
  <dcterms:modified xsi:type="dcterms:W3CDTF">2019-11-17T11:31:31Z</dcterms:modified>
</cp:coreProperties>
</file>